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0" r:id="rId3"/>
    <p:sldId id="331" r:id="rId4"/>
    <p:sldId id="412" r:id="rId5"/>
    <p:sldId id="413" r:id="rId6"/>
    <p:sldId id="419" r:id="rId7"/>
    <p:sldId id="415" r:id="rId8"/>
    <p:sldId id="416" r:id="rId9"/>
    <p:sldId id="417" r:id="rId10"/>
    <p:sldId id="418" r:id="rId11"/>
    <p:sldId id="420" r:id="rId12"/>
    <p:sldId id="342" r:id="rId13"/>
    <p:sldId id="343" r:id="rId14"/>
    <p:sldId id="352" r:id="rId15"/>
    <p:sldId id="294" r:id="rId16"/>
    <p:sldId id="295" r:id="rId17"/>
    <p:sldId id="307" r:id="rId18"/>
    <p:sldId id="308" r:id="rId19"/>
    <p:sldId id="344" r:id="rId20"/>
    <p:sldId id="309" r:id="rId21"/>
    <p:sldId id="360" r:id="rId22"/>
    <p:sldId id="310" r:id="rId23"/>
    <p:sldId id="314" r:id="rId24"/>
    <p:sldId id="345" r:id="rId25"/>
    <p:sldId id="315" r:id="rId26"/>
    <p:sldId id="316" r:id="rId27"/>
    <p:sldId id="319" r:id="rId28"/>
    <p:sldId id="320" r:id="rId29"/>
    <p:sldId id="325" r:id="rId30"/>
    <p:sldId id="326" r:id="rId31"/>
    <p:sldId id="327" r:id="rId32"/>
    <p:sldId id="313" r:id="rId33"/>
    <p:sldId id="397" r:id="rId34"/>
    <p:sldId id="398" r:id="rId35"/>
    <p:sldId id="399" r:id="rId36"/>
    <p:sldId id="400" r:id="rId37"/>
    <p:sldId id="330" r:id="rId38"/>
    <p:sldId id="337" r:id="rId39"/>
    <p:sldId id="336" r:id="rId40"/>
    <p:sldId id="333" r:id="rId41"/>
    <p:sldId id="334" r:id="rId42"/>
    <p:sldId id="401" r:id="rId43"/>
    <p:sldId id="366" r:id="rId44"/>
    <p:sldId id="402" r:id="rId45"/>
    <p:sldId id="403" r:id="rId46"/>
    <p:sldId id="362" r:id="rId47"/>
    <p:sldId id="406" r:id="rId48"/>
    <p:sldId id="364" r:id="rId49"/>
    <p:sldId id="365" r:id="rId50"/>
    <p:sldId id="369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86" r:id="rId63"/>
    <p:sldId id="387" r:id="rId64"/>
    <p:sldId id="407" r:id="rId65"/>
    <p:sldId id="388" r:id="rId66"/>
    <p:sldId id="389" r:id="rId67"/>
    <p:sldId id="408" r:id="rId68"/>
    <p:sldId id="390" r:id="rId69"/>
    <p:sldId id="391" r:id="rId70"/>
    <p:sldId id="411" r:id="rId71"/>
    <p:sldId id="392" r:id="rId72"/>
    <p:sldId id="393" r:id="rId73"/>
    <p:sldId id="409" r:id="rId74"/>
    <p:sldId id="394" r:id="rId75"/>
    <p:sldId id="395" r:id="rId76"/>
    <p:sldId id="410" r:id="rId77"/>
    <p:sldId id="396" r:id="rId78"/>
    <p:sldId id="349" r:id="rId79"/>
    <p:sldId id="350" r:id="rId8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98" autoAdjust="0"/>
    <p:restoredTop sz="80377" autoAdjust="0"/>
  </p:normalViewPr>
  <p:slideViewPr>
    <p:cSldViewPr>
      <p:cViewPr varScale="1">
        <p:scale>
          <a:sx n="96" d="100"/>
          <a:sy n="96" d="100"/>
        </p:scale>
        <p:origin x="-21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BCF9-BD87-4227-A0DD-8A50A48651EE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13597-823D-4220-85D5-E9E15BE6BB7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86AA-E510-4641-9B7F-ED1F6E175ED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CE833-052F-4D2C-A77B-0C7E77C8B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온라인 애플리케이션과 배치 애플리케이션이 구별되는 가장 큰 특징은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사용자에 의해 실행이 결정되지 않는다는 것이다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배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치 애플리케이션은 사용자와의 상호 작용이 없기 때문에 화면 개발로 인한 오버헤드가 없고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사용자의 리뷰 과정에서 발생하는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요구사항 변경이 상대적으로 덜하다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장점 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동시 배치 처리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가능</a:t>
            </a:r>
            <a:r>
              <a:rPr lang="en-US" altLang="ko-KR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규모가 큰 병행 배치 처리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실패 후에 수동 또는 스케줄을 적용한 </a:t>
            </a:r>
            <a:r>
              <a:rPr lang="ko-KR" altLang="en-US" baseline="0" dirty="0" err="1" smtClean="0"/>
              <a:t>재시작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r>
              <a:rPr lang="ko-KR" altLang="en-US" baseline="0" dirty="0" smtClean="0"/>
              <a:t>전체적으로 적용되는 배치 트랜잭션</a:t>
            </a:r>
            <a:endParaRPr lang="en-US" altLang="ko-KR" baseline="0" dirty="0" smtClean="0"/>
          </a:p>
          <a:p>
            <a:pPr marL="228600" indent="-228600">
              <a:buAutoNum type="arabicPeriod"/>
            </a:pPr>
            <a:endParaRPr lang="en-US" altLang="ko-KR" baseline="0" dirty="0" smtClean="0"/>
          </a:p>
          <a:p>
            <a:pPr marL="228600" indent="-228600">
              <a:buNone/>
            </a:pPr>
            <a:r>
              <a:rPr lang="ko-KR" altLang="en-US" baseline="0" dirty="0" smtClean="0"/>
              <a:t>단점 </a:t>
            </a:r>
            <a:endParaRPr lang="en-US" altLang="ko-KR" baseline="0" dirty="0" smtClean="0"/>
          </a:p>
          <a:p>
            <a:pPr marL="228600" indent="-228600">
              <a:buNone/>
            </a:pPr>
            <a:r>
              <a:rPr lang="en-US" altLang="ko-KR" baseline="0" dirty="0" smtClean="0"/>
              <a:t>1. </a:t>
            </a:r>
            <a:r>
              <a:rPr lang="ko-KR" altLang="en-US" baseline="0" dirty="0" smtClean="0"/>
              <a:t>정교한 설계 필요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CONTROL-M</a:t>
            </a:r>
            <a:r>
              <a:rPr lang="en-US" altLang="ko-KR" baseline="0" dirty="0" smtClean="0"/>
              <a:t> :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BMC Software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에서는 이러한 비즈니스 요구를 충족하기 위하여 플랫폼 및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 대해배치 프로세스를 연동하여 통합 솔루션을 제공 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TWS (Tivoli Workload Scheduler) : IBM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만듦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소프트웨어 자동화 도구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자동 워크로드 관리 및 모니터링을 제공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반복 처리 패턴과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로직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처리 패턴은 유기적으로 연결되어 있는데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만일 입력 자원이 고정 길이 파일이고 출력 자원이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이면서 비즈니스 로직에서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를이용한다면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Fixedlength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To DB Using </a:t>
            </a:r>
            <a:r>
              <a:rPr lang="en-US" altLang="ko-K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DaoConnector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같이 표현할 수 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SOC </a:t>
            </a:r>
            <a:r>
              <a:rPr lang="ko-KR" altLang="en-US" dirty="0" smtClean="0"/>
              <a:t>원칙 </a:t>
            </a:r>
            <a:r>
              <a:rPr lang="en-US" altLang="ko-KR" dirty="0" smtClean="0"/>
              <a:t>: </a:t>
            </a:r>
            <a:r>
              <a:rPr lang="en-US" dirty="0" err="1" smtClean="0"/>
              <a:t>Seperation</a:t>
            </a:r>
            <a:r>
              <a:rPr lang="en-US" dirty="0" smtClean="0"/>
              <a:t> of Concerns (</a:t>
            </a:r>
            <a:r>
              <a:rPr lang="ko-KR" altLang="en-US" dirty="0" smtClean="0"/>
              <a:t>관심사항의 분리</a:t>
            </a:r>
            <a:r>
              <a:rPr lang="en-US" altLang="ko-KR" dirty="0" smtClean="0"/>
              <a:t>)</a:t>
            </a:r>
            <a:r>
              <a:rPr lang="ko-KR" altLang="en-US" dirty="0" smtClean="0"/>
              <a:t>라고 부르며 각 모듈마다 특정 문제에만 집중해서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해결할 수 있게 나누어서 생각하자는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833-052F-4D2C-A77B-0C7E77C8BAD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97D2024-B896-4CDF-9A32-1C90FDCE72C1}" type="datetimeFigureOut">
              <a:rPr lang="ko-KR" altLang="en-US" smtClean="0"/>
              <a:pPr/>
              <a:t>2010-03-22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EF7E40E3-FF79-41BC-8B94-837B4ACBE1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openframework.or.kr/framework_reference/spring/ver2.x/html/scheduling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Spring Batch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발표자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유 상 민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92922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 처리의 적용에 대한 주의사항</a:t>
            </a:r>
            <a:endParaRPr lang="en-US" altLang="ko-KR" sz="1100" dirty="0" smtClean="0"/>
          </a:p>
          <a:p>
            <a:pPr lvl="1"/>
            <a:r>
              <a:rPr lang="ko-KR" altLang="en-US" sz="1800" dirty="0" smtClean="0"/>
              <a:t>실 가동 상황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몇 백 </a:t>
            </a:r>
            <a:r>
              <a:rPr lang="ko-KR" altLang="en-US" sz="1800" dirty="0" err="1" smtClean="0"/>
              <a:t>만건의</a:t>
            </a:r>
            <a:r>
              <a:rPr lang="ko-KR" altLang="en-US" sz="1800" dirty="0" smtClean="0"/>
              <a:t> 데이터를 가지고 성능 </a:t>
            </a:r>
            <a:r>
              <a:rPr lang="ko-KR" altLang="en-US" sz="1800" dirty="0" err="1" smtClean="0"/>
              <a:t>프로파일링을</a:t>
            </a:r>
            <a:r>
              <a:rPr lang="ko-KR" altLang="en-US" sz="1800" dirty="0" smtClean="0"/>
              <a:t> 수행하며 진행하는 테스트를 의미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에서 철저한 테스트를 수행</a:t>
            </a:r>
          </a:p>
          <a:p>
            <a:pPr lvl="1"/>
            <a:r>
              <a:rPr lang="ko-KR" altLang="en-US" sz="1800" dirty="0" smtClean="0"/>
              <a:t>실제 실무자들이 프로젝트 팀에 참여해서 각 </a:t>
            </a:r>
            <a:r>
              <a:rPr lang="ko-KR" altLang="en-US" sz="1800" dirty="0" err="1" smtClean="0"/>
              <a:t>팀별로</a:t>
            </a:r>
            <a:r>
              <a:rPr lang="ko-KR" altLang="en-US" sz="1800" dirty="0" smtClean="0"/>
              <a:t> 대표 사례를 수집</a:t>
            </a:r>
          </a:p>
          <a:p>
            <a:pPr lvl="1"/>
            <a:r>
              <a:rPr lang="ko-KR" altLang="en-US" sz="1800" dirty="0" smtClean="0"/>
              <a:t>그 사례를 실제로 구현한 예제를 만들면서 프로젝트가 진행되어야 함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프로젝트 종료 후 자연스럽게 그 사람들 이 팀의 구현 리더로서 교육 담당자가 되는 구조가 필요</a:t>
            </a:r>
            <a:endParaRPr lang="en-US" altLang="ko-K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2. </a:t>
            </a:r>
            <a:r>
              <a:rPr lang="ko-KR" altLang="en-US" sz="4400" dirty="0" smtClean="0"/>
              <a:t>스프링 배치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72386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스프링 배치 </a:t>
            </a:r>
            <a:r>
              <a:rPr lang="en-US" altLang="ko-KR" dirty="0" smtClean="0"/>
              <a:t>(Spring-Batch)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50059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sz="2400" dirty="0" smtClean="0"/>
              <a:t>스프링 배치 탄생 배경</a:t>
            </a:r>
            <a:endParaRPr lang="en-US" altLang="ko-KR" sz="2400" dirty="0" smtClean="0"/>
          </a:p>
          <a:p>
            <a:pPr lvl="1"/>
            <a:r>
              <a:rPr lang="ko-KR" altLang="en-US" sz="1800" dirty="0" smtClean="0"/>
              <a:t>기존의 배치 어플리케이션은 웹 어플리케이션</a:t>
            </a:r>
            <a:r>
              <a:rPr lang="en-US" altLang="ko-KR" sz="1800" dirty="0" smtClean="0"/>
              <a:t>, ORM </a:t>
            </a:r>
            <a:r>
              <a:rPr lang="ko-KR" altLang="en-US" sz="1800" dirty="0" smtClean="0"/>
              <a:t>같은 다른 어플리케이션이나 프레임워크에 비해 발전속도가 늦고 빠르게 변화하는 환경에 적응이 어려움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매일 수만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수억 건의 데이터를 처리하므로 어플리케이션의 요구 수준이 높고 문제가 발생시 빠른 대처를 요구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ko-KR" altLang="en-US" sz="1800" dirty="0" smtClean="0"/>
              <a:t>보다 유연한 시스템의 개발과 유지보수를 위해 프레임 워크의 필요성이 생김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800" dirty="0" smtClean="0"/>
              <a:t>Spring Source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Accenture</a:t>
            </a:r>
            <a:r>
              <a:rPr lang="ko-KR" altLang="en-US" sz="1800" dirty="0" smtClean="0"/>
              <a:t>사는 공동으로 배치 작업에 필요한 기반 작업의 관리가 가능하고 스프링 기반의 </a:t>
            </a:r>
            <a:r>
              <a:rPr lang="en-US" altLang="ko-KR" sz="1800" dirty="0" smtClean="0"/>
              <a:t>POJO </a:t>
            </a:r>
            <a:r>
              <a:rPr lang="ko-KR" altLang="en-US" sz="1800" dirty="0" smtClean="0"/>
              <a:t>프로그래밍을 통해 재사용이 가능하고 유연한 </a:t>
            </a:r>
            <a:r>
              <a:rPr lang="en-US" altLang="ko-KR" sz="1800" dirty="0" smtClean="0"/>
              <a:t>Spring Batch</a:t>
            </a:r>
            <a:r>
              <a:rPr lang="ko-KR" altLang="en-US" sz="1800" dirty="0" smtClean="0"/>
              <a:t>를 개발</a:t>
            </a:r>
            <a:endParaRPr lang="en-US" altLang="ko-KR" sz="18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58072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스프링 배치 </a:t>
            </a:r>
            <a:r>
              <a:rPr lang="en-US" altLang="ko-KR" dirty="0" smtClean="0"/>
              <a:t>(Spring-Batch)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50059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기존 배치 어플리케이션 </a:t>
            </a:r>
            <a:r>
              <a:rPr lang="en-US" altLang="ko-KR" sz="2400" dirty="0" smtClean="0"/>
              <a:t>VS </a:t>
            </a:r>
            <a:r>
              <a:rPr lang="ko-KR" altLang="en-US" sz="2400" dirty="0" smtClean="0"/>
              <a:t>스프링 배치</a:t>
            </a:r>
            <a:endParaRPr lang="en-US" altLang="ko-KR" sz="2400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7158" y="2143116"/>
          <a:ext cx="8358214" cy="41471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9107"/>
                <a:gridCol w="4179107"/>
              </a:tblGrid>
              <a:tr h="4286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기존 배치 어플리케이션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스프링 배치 </a:t>
                      </a:r>
                      <a:r>
                        <a:rPr lang="en-US" altLang="ko-KR" dirty="0" smtClean="0"/>
                        <a:t>(Spring Batch)</a:t>
                      </a:r>
                      <a:endParaRPr lang="ko-KR" altLang="en-US" dirty="0"/>
                    </a:p>
                  </a:txBody>
                  <a:tcPr/>
                </a:tc>
              </a:tr>
              <a:tr h="3643338"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ko-KR" altLang="en-US" sz="1400" dirty="0" err="1" smtClean="0"/>
                        <a:t>로깅</a:t>
                      </a:r>
                      <a:r>
                        <a:rPr lang="en-US" altLang="ko-KR" sz="1400" dirty="0" smtClean="0"/>
                        <a:t>,</a:t>
                      </a:r>
                      <a:r>
                        <a:rPr lang="ko-KR" altLang="en-US" sz="1400" dirty="0" smtClean="0"/>
                        <a:t>트랜잭션관리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리소스관리 </a:t>
                      </a:r>
                      <a:r>
                        <a:rPr lang="en-US" altLang="ko-KR" sz="1400" dirty="0" smtClean="0"/>
                        <a:t>(I/O,</a:t>
                      </a:r>
                      <a:r>
                        <a:rPr lang="en-US" altLang="ko-KR" sz="1400" baseline="0" dirty="0" smtClean="0"/>
                        <a:t>        Database Connection)</a:t>
                      </a:r>
                      <a:r>
                        <a:rPr lang="ko-KR" altLang="en-US" sz="1400" baseline="0" dirty="0" smtClean="0"/>
                        <a:t>와 같은 비기능적 요소도 개발자 작성이 필요</a:t>
                      </a:r>
                      <a:r>
                        <a:rPr lang="en-US" altLang="ko-KR" sz="1400" baseline="0" dirty="0" smtClean="0"/>
                        <a:t>.</a:t>
                      </a:r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4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성능은 천차만별이 되며 시간이 지날수록 개발자 조차 유지보수가 어려움</a:t>
                      </a:r>
                      <a:r>
                        <a:rPr lang="en-US" altLang="ko-KR" sz="1400" baseline="0" dirty="0" smtClean="0"/>
                        <a:t>.</a:t>
                      </a:r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4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처리되어야 하는 전체 작업을 하나의 단위로 처리하는 경우가 많기 때문에 에러가 발생시 디버깅에 어려움 발생</a:t>
                      </a:r>
                      <a:r>
                        <a:rPr lang="en-US" altLang="ko-KR" sz="1400" baseline="0" dirty="0" smtClean="0"/>
                        <a:t>.</a:t>
                      </a:r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4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err="1" smtClean="0"/>
                        <a:t>실행중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ko-KR" altLang="en-US" sz="1400" baseline="0" dirty="0" smtClean="0"/>
                        <a:t>예외 발생으로 작업 </a:t>
                      </a:r>
                      <a:r>
                        <a:rPr lang="ko-KR" altLang="en-US" sz="1400" baseline="0" dirty="0" err="1" smtClean="0"/>
                        <a:t>실패시</a:t>
                      </a:r>
                      <a:r>
                        <a:rPr lang="ko-KR" altLang="en-US" sz="1400" baseline="0" dirty="0" smtClean="0"/>
                        <a:t> </a:t>
                      </a:r>
                      <a:r>
                        <a:rPr lang="ko-KR" altLang="en-US" sz="1400" baseline="0" dirty="0" err="1" smtClean="0"/>
                        <a:t>재시작을</a:t>
                      </a:r>
                      <a:r>
                        <a:rPr lang="ko-KR" altLang="en-US" sz="1400" baseline="0" dirty="0" smtClean="0"/>
                        <a:t> 위해 진행한 </a:t>
                      </a:r>
                      <a:r>
                        <a:rPr lang="ko-KR" altLang="en-US" sz="1400" baseline="0" dirty="0" err="1" smtClean="0"/>
                        <a:t>정도파악이</a:t>
                      </a:r>
                      <a:r>
                        <a:rPr lang="ko-KR" altLang="en-US" sz="1400" baseline="0" dirty="0" smtClean="0"/>
                        <a:t> 어렵고 이후 작업수행을 위해 부가적 작업의 수행이 필요</a:t>
                      </a:r>
                      <a:r>
                        <a:rPr lang="en-US" altLang="ko-KR" sz="1400" baseline="0" dirty="0" smtClean="0"/>
                        <a:t>.</a:t>
                      </a:r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40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ko-KR" altLang="en-US" sz="1400" dirty="0" smtClean="0"/>
                        <a:t>모든 것을 하나의 </a:t>
                      </a:r>
                      <a:r>
                        <a:rPr lang="ko-KR" altLang="en-US" sz="1400" dirty="0" err="1" smtClean="0"/>
                        <a:t>클레스</a:t>
                      </a:r>
                      <a:r>
                        <a:rPr lang="ko-KR" altLang="en-US" sz="1400" dirty="0" smtClean="0"/>
                        <a:t> 또는 어플리케이션 안에 구현</a:t>
                      </a:r>
                      <a:r>
                        <a:rPr lang="en-US" altLang="ko-KR" sz="1400" dirty="0" smtClean="0"/>
                        <a:t>.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sz="1400" b="0" baseline="0" dirty="0" smtClean="0"/>
                        <a:t>기본적으로 프레임 워크에서 </a:t>
                      </a:r>
                      <a:r>
                        <a:rPr lang="ko-KR" altLang="en-US" sz="1400" b="0" baseline="0" dirty="0" err="1" smtClean="0"/>
                        <a:t>로깅</a:t>
                      </a:r>
                      <a:r>
                        <a:rPr lang="en-US" altLang="ko-KR" sz="1400" b="0" baseline="0" dirty="0" smtClean="0"/>
                        <a:t>, </a:t>
                      </a:r>
                      <a:r>
                        <a:rPr lang="ko-KR" altLang="en-US" sz="1400" b="0" baseline="0" dirty="0" smtClean="0"/>
                        <a:t>트랜잭션 관리 및 리소스 관리</a:t>
                      </a:r>
                      <a:r>
                        <a:rPr lang="en-US" altLang="ko-KR" sz="1400" b="0" baseline="0" dirty="0" smtClean="0"/>
                        <a:t>(I/O, Database, Connection)</a:t>
                      </a:r>
                      <a:r>
                        <a:rPr lang="ko-KR" altLang="en-US" sz="1400" b="0" baseline="0" dirty="0" smtClean="0"/>
                        <a:t>와 같은 기반요소 지원</a:t>
                      </a:r>
                      <a:endParaRPr lang="en-US" altLang="ko-KR" sz="1400" b="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400" b="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400" b="0" baseline="0" dirty="0" smtClean="0"/>
                        <a:t> </a:t>
                      </a:r>
                      <a:r>
                        <a:rPr lang="ko-KR" altLang="en-US" sz="1400" b="0" baseline="0" dirty="0" smtClean="0"/>
                        <a:t>덕분에 안정화가 가능하며 리소스를 포함하는 공통요소들에 대한 관리 일원화로 유지보수에 용이</a:t>
                      </a:r>
                      <a:endParaRPr lang="en-US" altLang="ko-KR" sz="1400" b="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sz="1400" b="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r>
                        <a:rPr lang="en-US" altLang="ko-KR" sz="1400" b="0" baseline="0" dirty="0" smtClean="0"/>
                        <a:t> </a:t>
                      </a:r>
                      <a:r>
                        <a:rPr lang="ko-KR" altLang="en-US" sz="1400" b="0" baseline="0" dirty="0" smtClean="0"/>
                        <a:t>설정으로 작업의 단계를 나누기 때문에 예외 발생시 디버깅이 쉽고 실패한 작업의 </a:t>
                      </a:r>
                      <a:r>
                        <a:rPr lang="ko-KR" altLang="en-US" sz="1400" b="0" baseline="0" dirty="0" err="1" smtClean="0"/>
                        <a:t>재시작을</a:t>
                      </a:r>
                      <a:r>
                        <a:rPr lang="ko-KR" altLang="en-US" sz="1400" b="0" baseline="0" dirty="0" smtClean="0"/>
                        <a:t> 하면 이전 실행 내용 중 실패부분을 </a:t>
                      </a:r>
                      <a:r>
                        <a:rPr lang="en-US" altLang="ko-KR" sz="1400" b="0" baseline="0" dirty="0" smtClean="0"/>
                        <a:t>skip </a:t>
                      </a:r>
                      <a:r>
                        <a:rPr lang="ko-KR" altLang="en-US" sz="1400" b="0" baseline="0" dirty="0" smtClean="0"/>
                        <a:t>하고 진행가능</a:t>
                      </a:r>
                      <a:endParaRPr lang="en-US" altLang="ko-KR" sz="1400" b="0" baseline="0" dirty="0" smtClean="0"/>
                    </a:p>
                    <a:p>
                      <a:pPr latinLnBrk="1">
                        <a:buFont typeface="Arial" charset="0"/>
                        <a:buChar char="•"/>
                      </a:pPr>
                      <a:endParaRPr lang="en-US" altLang="ko-KR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2.1 </a:t>
            </a:r>
            <a:r>
              <a:rPr lang="ko-KR" altLang="en-US" dirty="0" smtClean="0"/>
              <a:t>스프링 배치 </a:t>
            </a:r>
            <a:r>
              <a:rPr lang="en-US" altLang="ko-KR" dirty="0" smtClean="0"/>
              <a:t>(Spring-Batch)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5214974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스프링 배치의 기능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각종 읽기와 쓰기 기능의 구성요소를 같은 인터페이스들로 추상화시키고 기본 구현 클래스를 거기에 맞춰 제공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배치에 적합한 트랜잭션 처리를 위해 주기적 </a:t>
            </a:r>
            <a:r>
              <a:rPr lang="en-US" altLang="ko-KR" sz="2000" dirty="0" smtClean="0"/>
              <a:t>commit</a:t>
            </a:r>
            <a:r>
              <a:rPr lang="ko-KR" altLang="en-US" sz="2000" dirty="0" smtClean="0"/>
              <a:t>방식 지원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배치작업의 재시도</a:t>
            </a:r>
            <a:r>
              <a:rPr lang="en-US" altLang="ko-KR" sz="2000" dirty="0" smtClean="0"/>
              <a:t>,</a:t>
            </a:r>
            <a:r>
              <a:rPr lang="ko-KR" altLang="en-US" sz="2000" dirty="0" err="1" smtClean="0"/>
              <a:t>재시작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건너뛰기 등의 정책을 설정으로 적용가능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유연한 </a:t>
            </a:r>
            <a:r>
              <a:rPr lang="en-US" altLang="ko-KR" sz="2000" dirty="0" smtClean="0"/>
              <a:t>Exception </a:t>
            </a:r>
            <a:r>
              <a:rPr lang="ko-KR" altLang="en-US" sz="2000" dirty="0" smtClean="0"/>
              <a:t>처리 가능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각종 이벤트 처리 가능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Commit </a:t>
            </a:r>
            <a:r>
              <a:rPr lang="ko-KR" altLang="en-US" sz="2000" dirty="0" smtClean="0"/>
              <a:t>개수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Roillback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개수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재시도 횟수 등 배치실행 통계 정보를 제공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추가 코딩 없이 설정만으로 기존 모듈 활용이 가능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대용량 조회 처리를 위해 커서기반이나 </a:t>
            </a:r>
            <a:r>
              <a:rPr lang="en-US" altLang="ko-KR" sz="2000" dirty="0" smtClean="0"/>
              <a:t>Driving Query</a:t>
            </a:r>
            <a:r>
              <a:rPr lang="ko-KR" altLang="en-US" sz="2000" dirty="0" smtClean="0"/>
              <a:t>기반의 조회방식 지원</a:t>
            </a:r>
            <a:endParaRPr lang="en-US" altLang="ko-KR" sz="2000" dirty="0" smtClean="0"/>
          </a:p>
          <a:p>
            <a:pPr lvl="1"/>
            <a:r>
              <a:rPr lang="en-US" altLang="ko-KR" sz="2000" dirty="0" err="1" smtClean="0"/>
              <a:t>iBatis</a:t>
            </a:r>
            <a:r>
              <a:rPr lang="ko-KR" altLang="en-US" sz="2000" dirty="0" smtClean="0"/>
              <a:t>나 </a:t>
            </a:r>
            <a:r>
              <a:rPr lang="en-US" altLang="ko-KR" sz="2000" dirty="0" smtClean="0"/>
              <a:t>Hibernate</a:t>
            </a:r>
            <a:r>
              <a:rPr lang="ko-KR" altLang="en-US" sz="2000" dirty="0" smtClean="0"/>
              <a:t>를 사용해서 </a:t>
            </a:r>
            <a:r>
              <a:rPr lang="en-US" altLang="ko-KR" sz="2000" dirty="0" smtClean="0"/>
              <a:t>DB</a:t>
            </a:r>
            <a:r>
              <a:rPr lang="ko-KR" altLang="en-US" sz="2000" dirty="0" smtClean="0"/>
              <a:t>접근 모듈을 개발가능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2.2 Spring Batch </a:t>
            </a:r>
            <a:r>
              <a:rPr lang="ko-KR" altLang="en-US" dirty="0" smtClean="0"/>
              <a:t>아키텍처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6248" y="1500174"/>
            <a:ext cx="4429156" cy="462599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애플리케이션</a:t>
            </a:r>
            <a:endParaRPr lang="en-US" altLang="ko-KR" dirty="0" smtClean="0"/>
          </a:p>
          <a:p>
            <a:pPr lvl="1"/>
            <a:r>
              <a:rPr lang="ko-KR" altLang="en-US" sz="1900" dirty="0" smtClean="0"/>
              <a:t>모든 배치 잡과 스프링 배치를 사용하는 개발자가 작성한 </a:t>
            </a:r>
            <a:r>
              <a:rPr lang="ko-KR" altLang="en-US" sz="1900" dirty="0" err="1" smtClean="0"/>
              <a:t>커스텀</a:t>
            </a:r>
            <a:r>
              <a:rPr lang="ko-KR" altLang="en-US" sz="1900" dirty="0" smtClean="0"/>
              <a:t> 코드를 모두 포함</a:t>
            </a:r>
            <a:r>
              <a:rPr lang="en-US" altLang="ko-KR" sz="1900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배치 코어</a:t>
            </a:r>
            <a:endParaRPr lang="en-US" altLang="ko-KR" dirty="0" smtClean="0"/>
          </a:p>
          <a:p>
            <a:pPr lvl="1"/>
            <a:r>
              <a:rPr lang="en-US" altLang="ko-KR" sz="1900" dirty="0" smtClean="0"/>
              <a:t> </a:t>
            </a:r>
            <a:r>
              <a:rPr lang="ko-KR" altLang="en-US" sz="1900" dirty="0" smtClean="0"/>
              <a:t>배치 잡을 실행하고</a:t>
            </a:r>
            <a:r>
              <a:rPr lang="en-US" altLang="ko-KR" sz="1900" dirty="0" smtClean="0"/>
              <a:t>, </a:t>
            </a:r>
            <a:r>
              <a:rPr lang="ko-KR" altLang="en-US" sz="1900" dirty="0" smtClean="0"/>
              <a:t>제어하는데 필요한 코어 런타임 클래스인 </a:t>
            </a:r>
            <a:r>
              <a:rPr lang="en-US" altLang="ko-KR" sz="1900" dirty="0" err="1" smtClean="0"/>
              <a:t>JobLauncher</a:t>
            </a:r>
            <a:r>
              <a:rPr lang="en-US" altLang="ko-KR" sz="1900" dirty="0" smtClean="0"/>
              <a:t>, Job, Step</a:t>
            </a:r>
            <a:r>
              <a:rPr lang="ko-KR" altLang="en-US" sz="1900" dirty="0" smtClean="0"/>
              <a:t>등을 포함</a:t>
            </a:r>
            <a:endParaRPr lang="en-US" altLang="ko-KR" sz="1900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인프라 </a:t>
            </a:r>
            <a:r>
              <a:rPr lang="ko-KR" altLang="en-US" dirty="0" err="1" smtClean="0"/>
              <a:t>스트럭처</a:t>
            </a:r>
            <a:endParaRPr lang="en-US" altLang="ko-KR" dirty="0" smtClean="0"/>
          </a:p>
          <a:p>
            <a:pPr lvl="1"/>
            <a:r>
              <a:rPr lang="ko-KR" altLang="en-US" sz="1900" dirty="0" smtClean="0"/>
              <a:t>공통적으로 사용되는 </a:t>
            </a:r>
            <a:r>
              <a:rPr lang="en-US" altLang="ko-KR" sz="1900" dirty="0" smtClean="0"/>
              <a:t>reader, writer</a:t>
            </a:r>
            <a:r>
              <a:rPr lang="ko-KR" altLang="en-US" sz="1900" dirty="0" smtClean="0"/>
              <a:t>와</a:t>
            </a:r>
            <a:r>
              <a:rPr lang="en-US" altLang="ko-KR" sz="1900" dirty="0" err="1" smtClean="0"/>
              <a:t>RetryTemplate</a:t>
            </a:r>
            <a:r>
              <a:rPr lang="ko-KR" altLang="en-US" sz="1900" dirty="0" smtClean="0"/>
              <a:t>처럼 애플리케이션 개발자나 코어 </a:t>
            </a:r>
            <a:r>
              <a:rPr lang="ko-KR" altLang="en-US" sz="1900" dirty="0" err="1" smtClean="0"/>
              <a:t>프레임웍</a:t>
            </a:r>
            <a:r>
              <a:rPr lang="ko-KR" altLang="en-US" sz="1900" dirty="0" smtClean="0"/>
              <a:t> 자체에서 사용되는 </a:t>
            </a:r>
            <a:r>
              <a:rPr lang="en-US" altLang="ko-KR" sz="1900" dirty="0" err="1" smtClean="0"/>
              <a:t>RetryTemplate</a:t>
            </a:r>
            <a:r>
              <a:rPr lang="ko-KR" altLang="en-US" sz="1900" dirty="0" smtClean="0"/>
              <a:t>과 같은 </a:t>
            </a:r>
            <a:r>
              <a:rPr lang="en-US" altLang="ko-KR" sz="1900" dirty="0" smtClean="0"/>
              <a:t>service </a:t>
            </a:r>
            <a:r>
              <a:rPr lang="ko-KR" altLang="en-US" sz="1900" dirty="0" smtClean="0"/>
              <a:t>등을 포함</a:t>
            </a:r>
            <a:endParaRPr lang="en-US" altLang="ko-KR" sz="19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619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758138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2.2 Spring Batch </a:t>
            </a:r>
            <a:r>
              <a:rPr lang="ko-KR" altLang="en-US" dirty="0" smtClean="0"/>
              <a:t>아키텍처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57158" y="4572008"/>
            <a:ext cx="8215370" cy="2071702"/>
          </a:xfrm>
        </p:spPr>
        <p:txBody>
          <a:bodyPr>
            <a:normAutofit fontScale="55000" lnSpcReduction="20000"/>
          </a:bodyPr>
          <a:lstStyle/>
          <a:p>
            <a:r>
              <a:rPr lang="en-US" altLang="ko-KR" sz="2900" b="1" dirty="0" smtClean="0"/>
              <a:t>Run tier  </a:t>
            </a:r>
            <a:r>
              <a:rPr lang="en-US" altLang="ko-KR" sz="2900" dirty="0" smtClean="0"/>
              <a:t>Application</a:t>
            </a:r>
            <a:r>
              <a:rPr lang="ko-KR" altLang="en-US" sz="2900" dirty="0" smtClean="0"/>
              <a:t>의 </a:t>
            </a:r>
            <a:r>
              <a:rPr lang="en-US" altLang="ko-KR" sz="2900" dirty="0" smtClean="0"/>
              <a:t>scheduling, </a:t>
            </a:r>
            <a:r>
              <a:rPr lang="ko-KR" altLang="en-US" sz="2900" dirty="0" smtClean="0"/>
              <a:t>실행을 담당한다</a:t>
            </a:r>
            <a:r>
              <a:rPr lang="en-US" altLang="ko-KR" sz="2900" dirty="0" smtClean="0"/>
              <a:t>. </a:t>
            </a:r>
            <a:r>
              <a:rPr lang="ko-KR" altLang="en-US" sz="2900" dirty="0" smtClean="0"/>
              <a:t>스프링배치에서는 따로 </a:t>
            </a:r>
            <a:endParaRPr lang="en-US" altLang="ko-KR" sz="2900" dirty="0" smtClean="0"/>
          </a:p>
          <a:p>
            <a:pPr>
              <a:buNone/>
            </a:pPr>
            <a:r>
              <a:rPr lang="en-US" altLang="ko-KR" sz="2900" dirty="0" smtClean="0"/>
              <a:t>                 Scheduling</a:t>
            </a:r>
            <a:r>
              <a:rPr lang="ko-KR" altLang="en-US" sz="2900" dirty="0" smtClean="0"/>
              <a:t>의 기능은 제공하지 않고 </a:t>
            </a:r>
            <a:r>
              <a:rPr lang="en-US" altLang="ko-KR" sz="2900" dirty="0" smtClean="0"/>
              <a:t>Quartz</a:t>
            </a:r>
            <a:r>
              <a:rPr lang="ko-KR" altLang="en-US" sz="2900" dirty="0" smtClean="0"/>
              <a:t>같은 외부 모듈이나 </a:t>
            </a:r>
            <a:r>
              <a:rPr lang="en-US" altLang="ko-KR" sz="2900" dirty="0" err="1" smtClean="0"/>
              <a:t>Cron</a:t>
            </a:r>
            <a:r>
              <a:rPr lang="ko-KR" altLang="en-US" sz="2900" dirty="0" smtClean="0"/>
              <a:t>을 이 </a:t>
            </a:r>
            <a:r>
              <a:rPr lang="en-US" altLang="ko-KR" sz="2900" dirty="0" smtClean="0"/>
              <a:t>        </a:t>
            </a:r>
          </a:p>
          <a:p>
            <a:pPr>
              <a:buNone/>
            </a:pPr>
            <a:r>
              <a:rPr lang="en-US" altLang="ko-KR" sz="2900" dirty="0" smtClean="0"/>
              <a:t>                 </a:t>
            </a:r>
            <a:r>
              <a:rPr lang="ko-KR" altLang="en-US" sz="2900" dirty="0" smtClean="0"/>
              <a:t>용하도록 권고</a:t>
            </a:r>
            <a:r>
              <a:rPr lang="en-US" altLang="ko-KR" sz="2900" dirty="0" smtClean="0"/>
              <a:t> .</a:t>
            </a:r>
          </a:p>
          <a:p>
            <a:r>
              <a:rPr lang="en-US" altLang="ko-KR" sz="2900" b="1" dirty="0" smtClean="0"/>
              <a:t>Job Tier </a:t>
            </a:r>
            <a:r>
              <a:rPr lang="ko-KR" altLang="en-US" sz="2900" dirty="0" smtClean="0"/>
              <a:t> 전체적인 </a:t>
            </a:r>
            <a:r>
              <a:rPr lang="en-US" altLang="ko-KR" sz="2900" dirty="0" smtClean="0"/>
              <a:t>Job</a:t>
            </a:r>
            <a:r>
              <a:rPr lang="ko-KR" altLang="en-US" sz="2900" dirty="0" smtClean="0"/>
              <a:t>의 수행을 책임진다</a:t>
            </a:r>
            <a:r>
              <a:rPr lang="en-US" altLang="ko-KR" sz="2900" dirty="0" smtClean="0"/>
              <a:t>. Job</a:t>
            </a:r>
            <a:r>
              <a:rPr lang="ko-KR" altLang="en-US" sz="2900" dirty="0" smtClean="0"/>
              <a:t>내의 각 </a:t>
            </a:r>
            <a:r>
              <a:rPr lang="en-US" altLang="ko-KR" sz="2900" dirty="0" smtClean="0"/>
              <a:t>Step</a:t>
            </a:r>
            <a:r>
              <a:rPr lang="ko-KR" altLang="en-US" sz="2900" dirty="0" smtClean="0"/>
              <a:t>들을 지정한 상태와 정</a:t>
            </a:r>
            <a:endParaRPr lang="en-US" altLang="ko-KR" sz="2900" dirty="0" smtClean="0"/>
          </a:p>
          <a:p>
            <a:pPr>
              <a:buNone/>
            </a:pPr>
            <a:r>
              <a:rPr lang="en-US" altLang="ko-KR" sz="2900" dirty="0" smtClean="0"/>
              <a:t>                  </a:t>
            </a:r>
            <a:r>
              <a:rPr lang="ko-KR" altLang="en-US" sz="2900" dirty="0" smtClean="0"/>
              <a:t>책에 따라 순차적으로 수행</a:t>
            </a:r>
            <a:r>
              <a:rPr lang="en-US" altLang="ko-KR" sz="2900" dirty="0" smtClean="0"/>
              <a:t>.</a:t>
            </a:r>
          </a:p>
          <a:p>
            <a:r>
              <a:rPr lang="en-US" altLang="ko-KR" sz="2900" b="1" dirty="0" smtClean="0"/>
              <a:t>Application tier </a:t>
            </a:r>
            <a:r>
              <a:rPr lang="ko-KR" altLang="en-US" sz="2900" dirty="0" smtClean="0"/>
              <a:t> </a:t>
            </a:r>
            <a:r>
              <a:rPr lang="en-US" altLang="ko-KR" sz="2900" dirty="0" smtClean="0"/>
              <a:t>Job</a:t>
            </a:r>
            <a:r>
              <a:rPr lang="ko-KR" altLang="en-US" sz="2900" dirty="0" smtClean="0"/>
              <a:t>을 수행하는데 필요한 </a:t>
            </a:r>
            <a:r>
              <a:rPr lang="en-US" altLang="ko-KR" sz="2900" dirty="0" smtClean="0"/>
              <a:t>component</a:t>
            </a:r>
            <a:r>
              <a:rPr lang="ko-KR" altLang="en-US" sz="2900" dirty="0" smtClean="0"/>
              <a:t>로 구성</a:t>
            </a:r>
            <a:r>
              <a:rPr lang="en-US" altLang="ko-KR" sz="2900" dirty="0" smtClean="0"/>
              <a:t>.</a:t>
            </a:r>
          </a:p>
          <a:p>
            <a:r>
              <a:rPr lang="en-US" altLang="ko-KR" sz="2900" b="1" dirty="0" smtClean="0"/>
              <a:t>Data tier </a:t>
            </a:r>
            <a:r>
              <a:rPr lang="ko-KR" altLang="en-US" sz="2900" dirty="0" smtClean="0"/>
              <a:t> </a:t>
            </a:r>
            <a:r>
              <a:rPr lang="en-US" altLang="ko-KR" sz="2900" dirty="0" smtClean="0"/>
              <a:t>Database, File </a:t>
            </a:r>
            <a:r>
              <a:rPr lang="ko-KR" altLang="en-US" sz="2900" dirty="0" smtClean="0"/>
              <a:t>등 물리적 데이터소스와 결합이 이루어지는 영역</a:t>
            </a:r>
            <a:r>
              <a:rPr lang="en-US" altLang="ko-KR" sz="2900" dirty="0" smtClean="0"/>
              <a:t>.</a:t>
            </a:r>
          </a:p>
          <a:p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7343998" cy="29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2.2.1 Run Tier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786182" y="1643050"/>
            <a:ext cx="4786346" cy="492922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 Scheduler</a:t>
            </a:r>
          </a:p>
          <a:p>
            <a:pPr lvl="1"/>
            <a:r>
              <a:rPr lang="ko-KR" altLang="en-US" sz="1200" dirty="0" smtClean="0"/>
              <a:t>주기적 실행이 가능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자동 실행의 개념</a:t>
            </a:r>
            <a:endParaRPr lang="en-US" altLang="ko-KR" sz="1200" dirty="0" smtClean="0"/>
          </a:p>
          <a:p>
            <a:pPr lvl="1"/>
            <a:r>
              <a:rPr lang="en-US" altLang="ko-KR" sz="1200" dirty="0" smtClean="0"/>
              <a:t>Spring Batch </a:t>
            </a:r>
            <a:r>
              <a:rPr lang="ko-KR" altLang="en-US" sz="1200" dirty="0" smtClean="0"/>
              <a:t>는 </a:t>
            </a:r>
            <a:r>
              <a:rPr lang="en-US" altLang="ko-KR" sz="1200" dirty="0" smtClean="0"/>
              <a:t>Scheduler</a:t>
            </a:r>
            <a:r>
              <a:rPr lang="ko-KR" altLang="en-US" sz="1200" dirty="0" smtClean="0"/>
              <a:t>를 제공하지 않음</a:t>
            </a:r>
            <a:r>
              <a:rPr lang="en-US" altLang="ko-KR" sz="1200" dirty="0" smtClean="0"/>
              <a:t>.</a:t>
            </a:r>
          </a:p>
          <a:p>
            <a:pPr lvl="1"/>
            <a:r>
              <a:rPr lang="ko-KR" altLang="en-US" sz="1200" dirty="0" smtClean="0"/>
              <a:t>종류</a:t>
            </a:r>
            <a:endParaRPr lang="en-US" altLang="ko-KR" sz="1200" dirty="0" smtClean="0"/>
          </a:p>
          <a:p>
            <a:pPr lvl="2"/>
            <a:r>
              <a:rPr lang="en-US" altLang="ko-KR" sz="1050" dirty="0" err="1" smtClean="0"/>
              <a:t>Cron</a:t>
            </a:r>
            <a:r>
              <a:rPr lang="en-US" altLang="ko-KR" sz="1050" dirty="0" smtClean="0"/>
              <a:t>, Quarts, Spring-Scheduler </a:t>
            </a:r>
            <a:r>
              <a:rPr lang="ko-KR" altLang="en-US" sz="1050" dirty="0" smtClean="0"/>
              <a:t>등</a:t>
            </a:r>
            <a:endParaRPr lang="en-US" altLang="ko-KR" sz="1050" dirty="0" smtClean="0"/>
          </a:p>
          <a:p>
            <a:r>
              <a:rPr lang="ko-KR" altLang="en-US" sz="2000" dirty="0" smtClean="0"/>
              <a:t> </a:t>
            </a:r>
            <a:r>
              <a:rPr lang="en-US" altLang="ko-KR" sz="2000" dirty="0" smtClean="0"/>
              <a:t>Request</a:t>
            </a:r>
          </a:p>
          <a:p>
            <a:pPr lvl="1"/>
            <a:r>
              <a:rPr lang="en-US" altLang="ko-KR" sz="1200" dirty="0" smtClean="0"/>
              <a:t> </a:t>
            </a:r>
            <a:r>
              <a:rPr lang="ko-KR" altLang="en-US" sz="1200" dirty="0" smtClean="0"/>
              <a:t>수동 실행의 의미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요청이 있을 시 실행</a:t>
            </a:r>
            <a:r>
              <a:rPr lang="en-US" altLang="ko-KR" sz="1200" dirty="0" smtClean="0"/>
              <a:t>.</a:t>
            </a:r>
          </a:p>
          <a:p>
            <a:pPr lvl="1"/>
            <a:r>
              <a:rPr lang="en-US" altLang="ko-KR" sz="1200" dirty="0" smtClean="0"/>
              <a:t> ex :Shell, Http </a:t>
            </a:r>
            <a:r>
              <a:rPr lang="ko-KR" altLang="en-US" sz="1200" dirty="0" smtClean="0"/>
              <a:t>요청 등</a:t>
            </a:r>
            <a:endParaRPr lang="en-US" altLang="ko-KR" sz="1200" dirty="0" smtClean="0"/>
          </a:p>
          <a:p>
            <a:r>
              <a:rPr lang="en-US" altLang="ko-KR" sz="2000" dirty="0" smtClean="0"/>
              <a:t> Job Script</a:t>
            </a:r>
          </a:p>
          <a:p>
            <a:pPr lvl="1"/>
            <a:r>
              <a:rPr lang="en-US" altLang="ko-KR" sz="1600" dirty="0" smtClean="0"/>
              <a:t> </a:t>
            </a:r>
            <a:r>
              <a:rPr lang="en-US" altLang="ko-KR" sz="1200" dirty="0" smtClean="0"/>
              <a:t>Scheduler</a:t>
            </a:r>
            <a:r>
              <a:rPr lang="ko-KR" altLang="en-US" sz="1200" dirty="0" smtClean="0"/>
              <a:t>로 수행될 명령어들의 모음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2000" dirty="0" smtClean="0"/>
              <a:t> Job Configuration</a:t>
            </a:r>
          </a:p>
          <a:p>
            <a:pPr lvl="1"/>
            <a:r>
              <a:rPr lang="en-US" altLang="ko-KR" sz="1600" dirty="0" smtClean="0"/>
              <a:t> </a:t>
            </a:r>
            <a:r>
              <a:rPr lang="ko-KR" altLang="en-US" sz="1200" dirty="0" smtClean="0"/>
              <a:t>수행이 되는 </a:t>
            </a:r>
            <a:r>
              <a:rPr lang="en-US" altLang="ko-KR" sz="1200" dirty="0" smtClean="0"/>
              <a:t>Job</a:t>
            </a:r>
            <a:r>
              <a:rPr lang="ko-KR" altLang="en-US" sz="1200" dirty="0" smtClean="0"/>
              <a:t>의 설정을 하는 곳</a:t>
            </a:r>
            <a:r>
              <a:rPr lang="en-US" altLang="ko-KR" sz="1200" dirty="0" smtClean="0"/>
              <a:t>.</a:t>
            </a:r>
          </a:p>
          <a:p>
            <a:pPr lvl="1"/>
            <a:r>
              <a:rPr lang="en-US" altLang="ko-KR" sz="1200" dirty="0" smtClean="0"/>
              <a:t> </a:t>
            </a:r>
            <a:r>
              <a:rPr lang="ko-KR" altLang="en-US" sz="1200" dirty="0" smtClean="0"/>
              <a:t>실제 </a:t>
            </a:r>
            <a:r>
              <a:rPr lang="en-US" altLang="ko-KR" sz="1200" dirty="0" smtClean="0"/>
              <a:t>Job</a:t>
            </a:r>
            <a:r>
              <a:rPr lang="ko-KR" altLang="en-US" sz="1200" dirty="0" smtClean="0"/>
              <a:t>의 모든 수행부분을 담당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JobLocator</a:t>
            </a:r>
            <a:endParaRPr lang="en-US" altLang="ko-KR" sz="20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ko-KR" altLang="en-US" sz="1200" dirty="0" smtClean="0"/>
              <a:t>수행이 되야 할 </a:t>
            </a:r>
            <a:r>
              <a:rPr lang="en-US" altLang="ko-KR" sz="1200" dirty="0" smtClean="0"/>
              <a:t>Job</a:t>
            </a:r>
            <a:r>
              <a:rPr lang="ko-KR" altLang="en-US" sz="1200" dirty="0" smtClean="0"/>
              <a:t>을 찾아 선택</a:t>
            </a:r>
            <a:r>
              <a:rPr lang="en-US" altLang="ko-KR" sz="1200" dirty="0" smtClean="0"/>
              <a:t>. (2.x : </a:t>
            </a:r>
            <a:r>
              <a:rPr lang="en-US" altLang="ko-KR" sz="1200" dirty="0" err="1" smtClean="0"/>
              <a:t>JobExplore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JobRunner</a:t>
            </a:r>
            <a:endParaRPr lang="en-US" altLang="ko-KR" sz="2000" dirty="0" smtClean="0"/>
          </a:p>
          <a:p>
            <a:pPr lvl="1"/>
            <a:r>
              <a:rPr lang="en-US" altLang="ko-KR" sz="1200" dirty="0" smtClean="0"/>
              <a:t>Run Tier</a:t>
            </a:r>
            <a:r>
              <a:rPr lang="ko-KR" altLang="en-US" sz="1200" dirty="0" smtClean="0"/>
              <a:t>에서 얻은 모든정보를 </a:t>
            </a:r>
            <a:r>
              <a:rPr lang="en-US" altLang="ko-KR" sz="1200" dirty="0" err="1" smtClean="0"/>
              <a:t>JobLuncher</a:t>
            </a:r>
            <a:r>
              <a:rPr lang="ko-KR" altLang="en-US" sz="1200" dirty="0" smtClean="0"/>
              <a:t>에게 전달</a:t>
            </a:r>
            <a:r>
              <a:rPr lang="en-US" altLang="ko-KR" sz="1200" dirty="0" smtClean="0"/>
              <a:t>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pPr lvl="2"/>
            <a:endParaRPr lang="en-US" altLang="ko-KR" sz="105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7314" r="67900"/>
          <a:stretch>
            <a:fillRect/>
          </a:stretch>
        </p:blipFill>
        <p:spPr bwMode="auto">
          <a:xfrm>
            <a:off x="357157" y="1643050"/>
            <a:ext cx="316231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2.2.2 Job Tier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286248" y="1428736"/>
            <a:ext cx="4429156" cy="5214974"/>
          </a:xfrm>
        </p:spPr>
        <p:txBody>
          <a:bodyPr>
            <a:normAutofit/>
          </a:bodyPr>
          <a:lstStyle/>
          <a:p>
            <a:r>
              <a:rPr lang="en-US" altLang="ko-KR" sz="2000" dirty="0" err="1" smtClean="0"/>
              <a:t>JobLauncher</a:t>
            </a:r>
            <a:endParaRPr lang="en-US" altLang="ko-KR" sz="2000" dirty="0" smtClean="0"/>
          </a:p>
          <a:p>
            <a:pPr lvl="1"/>
            <a:r>
              <a:rPr lang="en-US" altLang="ko-KR" sz="1200" dirty="0" smtClean="0"/>
              <a:t> </a:t>
            </a:r>
            <a:r>
              <a:rPr lang="ko-KR" altLang="en-US" sz="1200" dirty="0" smtClean="0"/>
              <a:t>주어진 </a:t>
            </a:r>
            <a:r>
              <a:rPr lang="en-US" altLang="ko-KR" sz="1200" dirty="0" smtClean="0"/>
              <a:t>Parameters</a:t>
            </a:r>
            <a:r>
              <a:rPr lang="ko-KR" altLang="en-US" sz="1200" dirty="0" smtClean="0"/>
              <a:t>로 </a:t>
            </a:r>
            <a:r>
              <a:rPr lang="en-US" altLang="ko-KR" sz="1200" dirty="0" smtClean="0"/>
              <a:t>Job</a:t>
            </a:r>
            <a:r>
              <a:rPr lang="ko-KR" altLang="en-US" sz="1200" dirty="0" smtClean="0"/>
              <a:t>을 실행시키는 단순한 인터페이스</a:t>
            </a:r>
            <a:endParaRPr lang="en-US" altLang="ko-KR" sz="1200" dirty="0" smtClean="0"/>
          </a:p>
          <a:p>
            <a:pPr lvl="1"/>
            <a:endParaRPr lang="en-US" altLang="ko-KR" sz="800" dirty="0" smtClean="0"/>
          </a:p>
          <a:p>
            <a:r>
              <a:rPr lang="en-US" altLang="ko-KR" sz="2000" dirty="0" err="1" smtClean="0"/>
              <a:t>JobRepository</a:t>
            </a:r>
            <a:endParaRPr lang="en-US" altLang="ko-KR" sz="2000" dirty="0" smtClean="0"/>
          </a:p>
          <a:p>
            <a:pPr lvl="1"/>
            <a:r>
              <a:rPr lang="ko-KR" altLang="en-US" sz="1200" dirty="0" smtClean="0"/>
              <a:t>모든 스테레오 타입에서 사용하는 영속화 메커니즘</a:t>
            </a:r>
            <a:r>
              <a:rPr lang="en-US" altLang="ko-KR" sz="1200" dirty="0" smtClean="0"/>
              <a:t>.</a:t>
            </a:r>
          </a:p>
          <a:p>
            <a:pPr lvl="1"/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StepExecution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과 </a:t>
            </a:r>
            <a:r>
              <a:rPr lang="en-US" altLang="ko-KR" sz="1200" dirty="0" err="1" smtClean="0"/>
              <a:t>JobExecution</a:t>
            </a:r>
            <a:r>
              <a:rPr lang="ko-KR" altLang="en-US" sz="1200" dirty="0" smtClean="0"/>
              <a:t>이 실행되는 동안 이곳에 저장되어져 영속화됨</a:t>
            </a:r>
            <a:r>
              <a:rPr lang="en-US" altLang="ko-KR" sz="1200" dirty="0" smtClean="0"/>
              <a:t>.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000" dirty="0" smtClean="0"/>
              <a:t> Job</a:t>
            </a:r>
          </a:p>
          <a:p>
            <a:pPr lvl="1"/>
            <a:r>
              <a:rPr lang="en-US" altLang="ko-KR" sz="1200" dirty="0" smtClean="0"/>
              <a:t> </a:t>
            </a:r>
            <a:r>
              <a:rPr lang="ko-KR" altLang="en-US" sz="1200" dirty="0" smtClean="0"/>
              <a:t>전체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배치 처리 과정을 캡슐화 하는 </a:t>
            </a:r>
            <a:r>
              <a:rPr lang="ko-KR" altLang="en-US" sz="1200" dirty="0" err="1" smtClean="0"/>
              <a:t>엔티티</a:t>
            </a:r>
            <a:endParaRPr lang="en-US" altLang="ko-KR" sz="1200" dirty="0" smtClean="0"/>
          </a:p>
          <a:p>
            <a:pPr lvl="1"/>
            <a:r>
              <a:rPr lang="en-US" altLang="ko-KR" sz="1200" dirty="0" smtClean="0"/>
              <a:t> Job </a:t>
            </a:r>
            <a:r>
              <a:rPr lang="ko-KR" altLang="en-US" sz="1200" dirty="0" smtClean="0"/>
              <a:t>인터페이스를 구현하는 스프링 빈으로 표현</a:t>
            </a:r>
            <a:endParaRPr lang="en-US" altLang="ko-KR" sz="1200" dirty="0" smtClean="0"/>
          </a:p>
          <a:p>
            <a:pPr lvl="1"/>
            <a:r>
              <a:rPr lang="en-US" altLang="ko-KR" sz="1200" dirty="0" smtClean="0"/>
              <a:t> Job </a:t>
            </a:r>
            <a:r>
              <a:rPr lang="ko-KR" altLang="en-US" sz="1200" dirty="0" smtClean="0"/>
              <a:t>설정 정보</a:t>
            </a:r>
            <a:endParaRPr lang="en-US" altLang="ko-KR" sz="1200" dirty="0" smtClean="0"/>
          </a:p>
          <a:p>
            <a:pPr lvl="2"/>
            <a:r>
              <a:rPr lang="en-US" altLang="ko-KR" sz="1050" dirty="0" smtClean="0"/>
              <a:t> </a:t>
            </a:r>
            <a:r>
              <a:rPr lang="ko-KR" altLang="en-US" sz="1050" dirty="0" smtClean="0"/>
              <a:t>간단한 </a:t>
            </a:r>
            <a:r>
              <a:rPr lang="en-US" altLang="ko-KR" sz="1050" dirty="0" smtClean="0"/>
              <a:t>Job</a:t>
            </a:r>
            <a:r>
              <a:rPr lang="ko-KR" altLang="en-US" sz="1050" dirty="0" smtClean="0"/>
              <a:t>의 이름</a:t>
            </a:r>
            <a:endParaRPr lang="en-US" altLang="ko-KR" sz="1050" dirty="0" smtClean="0"/>
          </a:p>
          <a:p>
            <a:pPr lvl="2"/>
            <a:r>
              <a:rPr lang="en-US" altLang="ko-KR" sz="1050" dirty="0" smtClean="0"/>
              <a:t> Step</a:t>
            </a:r>
            <a:r>
              <a:rPr lang="ko-KR" altLang="en-US" sz="1050" dirty="0" smtClean="0"/>
              <a:t>들의 정의와 순서</a:t>
            </a:r>
            <a:endParaRPr lang="en-US" altLang="ko-KR" sz="1050" dirty="0" smtClean="0"/>
          </a:p>
          <a:p>
            <a:pPr lvl="2"/>
            <a:r>
              <a:rPr lang="en-US" altLang="ko-KR" sz="1050" dirty="0" smtClean="0"/>
              <a:t> Job</a:t>
            </a:r>
            <a:r>
              <a:rPr lang="ko-KR" altLang="en-US" sz="1050" dirty="0" smtClean="0"/>
              <a:t>의 재시작 여부</a:t>
            </a:r>
            <a:endParaRPr lang="en-US" altLang="ko-KR" sz="105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3073" t="6095" r="37745"/>
          <a:stretch>
            <a:fillRect/>
          </a:stretch>
        </p:blipFill>
        <p:spPr bwMode="auto">
          <a:xfrm>
            <a:off x="428596" y="1714488"/>
            <a:ext cx="3429024" cy="440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2.2.2 Job Tier </a:t>
            </a:r>
            <a:r>
              <a:rPr lang="en-US" altLang="ko-KR" sz="2800" dirty="0" smtClean="0"/>
              <a:t>(Job)</a:t>
            </a:r>
            <a:endParaRPr lang="ko-KR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3857652" cy="219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500034" y="1500174"/>
            <a:ext cx="8001056" cy="51435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lang="en-US" altLang="ko-KR" sz="2400" dirty="0" smtClean="0">
                <a:latin typeface="+mn-ea"/>
                <a:cs typeface="맑은 고딕"/>
              </a:rPr>
              <a:t>Job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400" dirty="0" smtClean="0">
                <a:latin typeface="+mn-ea"/>
                <a:cs typeface="맑은 고딕"/>
              </a:rPr>
              <a:t> Job </a:t>
            </a:r>
            <a:r>
              <a:rPr lang="ko-KR" altLang="en-US" sz="2400" dirty="0" smtClean="0">
                <a:latin typeface="+mn-ea"/>
                <a:cs typeface="맑은 고딕"/>
              </a:rPr>
              <a:t>이란</a:t>
            </a:r>
            <a:endParaRPr lang="en-US" altLang="ko-KR" sz="2400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/>
              <a:t>배치 어플리케이션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dirty="0" smtClean="0"/>
              <a:t>    </a:t>
            </a:r>
            <a:r>
              <a:rPr lang="ko-KR" altLang="en-US" dirty="0" smtClean="0"/>
              <a:t>에서 처리해야 하는 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dirty="0" smtClean="0"/>
              <a:t>    </a:t>
            </a:r>
            <a:r>
              <a:rPr lang="ko-KR" altLang="en-US" dirty="0" smtClean="0"/>
              <a:t>업무 흐름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매일 저녁마다 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dirty="0" smtClean="0"/>
              <a:t>    </a:t>
            </a:r>
            <a:r>
              <a:rPr lang="ko-KR" altLang="en-US" dirty="0" smtClean="0"/>
              <a:t>처리해야 하는 일 마감 업무</a:t>
            </a:r>
            <a:r>
              <a:rPr lang="en-US" altLang="ko-KR" dirty="0" smtClean="0"/>
              <a:t>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/>
              <a:t>여러 개의 </a:t>
            </a:r>
            <a:r>
              <a:rPr lang="en-US" altLang="ko-KR" dirty="0" smtClean="0"/>
              <a:t>Step</a:t>
            </a:r>
            <a:r>
              <a:rPr lang="ko-KR" altLang="en-US" dirty="0" smtClean="0"/>
              <a:t>으로 구성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/>
              <a:t>논리적으로 </a:t>
            </a:r>
            <a:r>
              <a:rPr lang="en-US" altLang="ko-KR" dirty="0" err="1" smtClean="0"/>
              <a:t>JobParameter</a:t>
            </a:r>
            <a:r>
              <a:rPr lang="ko-KR" altLang="en-US" dirty="0" smtClean="0"/>
              <a:t>와 함께 </a:t>
            </a:r>
            <a:r>
              <a:rPr lang="en-US" altLang="ko-KR" dirty="0" err="1" smtClean="0"/>
              <a:t>JobInstance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형태로 변하게 됨</a:t>
            </a:r>
            <a:r>
              <a:rPr lang="en-US" altLang="ko-KR" dirty="0" smtClean="0"/>
              <a:t>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/>
              <a:t>이후 </a:t>
            </a:r>
            <a:r>
              <a:rPr lang="en-US" altLang="ko-KR" dirty="0" err="1" smtClean="0"/>
              <a:t>JobLauncher</a:t>
            </a:r>
            <a:r>
              <a:rPr lang="ko-KR" altLang="en-US" dirty="0" smtClean="0"/>
              <a:t>를 통해 </a:t>
            </a:r>
            <a:r>
              <a:rPr lang="en-US" altLang="ko-KR" dirty="0" smtClean="0"/>
              <a:t>Job</a:t>
            </a:r>
            <a:r>
              <a:rPr lang="ko-KR" altLang="en-US" dirty="0" smtClean="0"/>
              <a:t>을 실행시 </a:t>
            </a:r>
            <a:r>
              <a:rPr lang="en-US" altLang="ko-KR" dirty="0" err="1" smtClean="0"/>
              <a:t>JobExecution</a:t>
            </a:r>
            <a:r>
              <a:rPr lang="ko-KR" altLang="en-US" dirty="0" smtClean="0"/>
              <a:t>이 되어 메모리상에 동작된다</a:t>
            </a:r>
            <a:r>
              <a:rPr lang="en-US" altLang="ko-KR" dirty="0" smtClean="0"/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000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514353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배치</a:t>
            </a:r>
            <a:endParaRPr lang="en-US" altLang="ko-KR" sz="2000" dirty="0" smtClean="0"/>
          </a:p>
          <a:p>
            <a:pPr marL="457200" indent="-457200">
              <a:buAutoNum type="arabicPeriod"/>
            </a:pPr>
            <a:r>
              <a:rPr lang="ko-KR" altLang="en-US" sz="2000" dirty="0" smtClean="0"/>
              <a:t>스프링 배치</a:t>
            </a:r>
            <a:endParaRPr lang="en-US" altLang="ko-KR" sz="2000" dirty="0" smtClean="0"/>
          </a:p>
          <a:p>
            <a:pPr marL="857250" lvl="1" indent="-457200">
              <a:buAutoNum type="arabicPeriod"/>
            </a:pPr>
            <a:r>
              <a:rPr lang="ko-KR" altLang="en-US" sz="1600" dirty="0" err="1" smtClean="0"/>
              <a:t>아키텍쳐</a:t>
            </a:r>
            <a:r>
              <a:rPr lang="en-US" altLang="ko-KR" sz="1600" dirty="0" smtClean="0"/>
              <a:t>.</a:t>
            </a:r>
          </a:p>
          <a:p>
            <a:pPr marL="857250" lvl="1" indent="-457200">
              <a:buAutoNum type="arabicPeriod"/>
            </a:pPr>
            <a:r>
              <a:rPr lang="ko-KR" altLang="en-US" sz="1600" dirty="0" smtClean="0"/>
              <a:t>구조</a:t>
            </a:r>
            <a:endParaRPr lang="en-US" altLang="ko-KR" sz="1600" dirty="0" smtClean="0"/>
          </a:p>
          <a:p>
            <a:pPr marL="1257300" lvl="2" indent="-457200">
              <a:buAutoNum type="arabicPeriod"/>
            </a:pPr>
            <a:r>
              <a:rPr lang="en-US" altLang="ko-KR" sz="1200" dirty="0" smtClean="0"/>
              <a:t>Run Tier</a:t>
            </a:r>
          </a:p>
          <a:p>
            <a:pPr marL="1257300" lvl="2" indent="-457200">
              <a:buAutoNum type="arabicPeriod"/>
            </a:pPr>
            <a:r>
              <a:rPr lang="en-US" altLang="ko-KR" sz="1200" dirty="0" smtClean="0"/>
              <a:t>Job Tier</a:t>
            </a:r>
          </a:p>
          <a:p>
            <a:pPr marL="1257300" lvl="2" indent="-457200">
              <a:buAutoNum type="arabicPeriod"/>
            </a:pPr>
            <a:r>
              <a:rPr lang="en-US" altLang="ko-KR" sz="1200" dirty="0" smtClean="0"/>
              <a:t>Application Tier</a:t>
            </a:r>
          </a:p>
          <a:p>
            <a:pPr marL="1257300" lvl="2" indent="-457200">
              <a:buAutoNum type="arabicPeriod"/>
            </a:pPr>
            <a:r>
              <a:rPr lang="en-US" altLang="ko-KR" sz="1200" dirty="0" smtClean="0"/>
              <a:t>Data Tier</a:t>
            </a:r>
          </a:p>
          <a:p>
            <a:pPr marL="457200" indent="-457200">
              <a:buAutoNum type="arabicPeriod"/>
            </a:pPr>
            <a:r>
              <a:rPr lang="en-US" altLang="ko-KR" sz="2000" dirty="0" smtClean="0"/>
              <a:t>Spring Batch 2.0</a:t>
            </a:r>
          </a:p>
          <a:p>
            <a:pPr marL="457200" indent="-457200">
              <a:buAutoNum type="arabicPeriod"/>
            </a:pPr>
            <a:r>
              <a:rPr lang="ko-KR" altLang="en-US" sz="2000" dirty="0" smtClean="0"/>
              <a:t>적용 사례</a:t>
            </a:r>
            <a:endParaRPr lang="en-US" altLang="ko-KR" sz="2000" dirty="0" smtClean="0"/>
          </a:p>
          <a:p>
            <a:pPr marL="857250" lvl="1" indent="-457200">
              <a:buAutoNum type="arabicPeriod"/>
            </a:pPr>
            <a:r>
              <a:rPr lang="en-US" altLang="ko-KR" sz="1600" dirty="0" smtClean="0"/>
              <a:t>ADDR </a:t>
            </a:r>
            <a:r>
              <a:rPr lang="ko-KR" altLang="en-US" sz="1600" dirty="0" smtClean="0"/>
              <a:t>처리 업무</a:t>
            </a:r>
            <a:endParaRPr lang="en-US" altLang="ko-KR" sz="1600" dirty="0" smtClean="0"/>
          </a:p>
          <a:p>
            <a:pPr marL="857250" lvl="1" indent="-457200">
              <a:buAutoNum type="arabicPeriod"/>
            </a:pPr>
            <a:r>
              <a:rPr lang="en-US" altLang="ko-KR" sz="1600" dirty="0" smtClean="0"/>
              <a:t>ADDR </a:t>
            </a:r>
            <a:r>
              <a:rPr lang="ko-KR" altLang="en-US" sz="1600" dirty="0" smtClean="0"/>
              <a:t>처리 </a:t>
            </a:r>
            <a:r>
              <a:rPr lang="en-US" altLang="ko-KR" sz="1600" dirty="0" smtClean="0"/>
              <a:t>Process</a:t>
            </a:r>
          </a:p>
          <a:p>
            <a:pPr marL="857250" lvl="1" indent="-457200">
              <a:buFont typeface="Wingdings 2"/>
              <a:buAutoNum type="arabicPeriod"/>
            </a:pPr>
            <a:r>
              <a:rPr lang="en-US" altLang="ko-KR" sz="1600" dirty="0" smtClean="0"/>
              <a:t>ADDR </a:t>
            </a:r>
            <a:r>
              <a:rPr lang="ko-KR" altLang="en-US" sz="1600" dirty="0" smtClean="0"/>
              <a:t>처리 사례 </a:t>
            </a:r>
            <a:r>
              <a:rPr lang="en-US" altLang="ko-KR" sz="1600" dirty="0" smtClean="0"/>
              <a:t>1 (</a:t>
            </a:r>
            <a:r>
              <a:rPr lang="ko-KR" altLang="en-US" sz="1600" dirty="0" smtClean="0"/>
              <a:t>접속 정보</a:t>
            </a:r>
            <a:r>
              <a:rPr lang="en-US" altLang="ko-KR" sz="1600" dirty="0" smtClean="0"/>
              <a:t>)</a:t>
            </a:r>
          </a:p>
          <a:p>
            <a:pPr marL="857250" lvl="1" indent="-457200">
              <a:buFont typeface="Wingdings 2"/>
              <a:buAutoNum type="arabicPeriod"/>
            </a:pPr>
            <a:r>
              <a:rPr lang="en-US" altLang="ko-KR" sz="1600" dirty="0" smtClean="0"/>
              <a:t>ADDR </a:t>
            </a:r>
            <a:r>
              <a:rPr lang="ko-KR" altLang="en-US" sz="1600" dirty="0" smtClean="0"/>
              <a:t>처리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사례 </a:t>
            </a:r>
            <a:r>
              <a:rPr lang="en-US" altLang="ko-KR" sz="1600" dirty="0" smtClean="0"/>
              <a:t>2 (Spring-Batch)</a:t>
            </a:r>
          </a:p>
          <a:p>
            <a:pPr marL="457200" indent="-457200">
              <a:buFont typeface="Wingdings 2"/>
              <a:buAutoNum type="arabicPeriod"/>
            </a:pPr>
            <a:r>
              <a:rPr lang="en-US" altLang="ko-KR" sz="2000" dirty="0" smtClean="0"/>
              <a:t>Sample Source</a:t>
            </a:r>
          </a:p>
          <a:p>
            <a:pPr marL="457200" indent="-457200">
              <a:buFont typeface="Wingdings 2"/>
              <a:buAutoNum type="arabicPeriod"/>
            </a:pPr>
            <a:r>
              <a:rPr lang="en-US" altLang="ko-KR" sz="2000" dirty="0" smtClean="0"/>
              <a:t>Test Sample</a:t>
            </a:r>
          </a:p>
          <a:p>
            <a:pPr marL="457200" indent="-457200">
              <a:buFont typeface="Wingdings 2"/>
              <a:buAutoNum type="arabicPeriod"/>
            </a:pPr>
            <a:r>
              <a:rPr lang="ko-KR" altLang="en-US" sz="2000" dirty="0" smtClean="0"/>
              <a:t>향후 계획</a:t>
            </a: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2.2.2 Job Tier </a:t>
            </a:r>
            <a:r>
              <a:rPr lang="en-US" altLang="ko-KR" sz="2800" dirty="0" smtClean="0"/>
              <a:t>(Job)</a:t>
            </a:r>
            <a:endParaRPr lang="ko-KR" altLang="en-US" sz="2800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214282" y="1500174"/>
            <a:ext cx="8501122" cy="5143536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400" dirty="0" smtClean="0">
                <a:latin typeface="+mn-ea"/>
                <a:cs typeface="맑은 고딕"/>
              </a:rPr>
              <a:t>Job </a:t>
            </a:r>
            <a:r>
              <a:rPr lang="ko-KR" altLang="en-US" sz="2400" dirty="0" smtClean="0">
                <a:latin typeface="+mn-ea"/>
                <a:cs typeface="맑은 고딕"/>
              </a:rPr>
              <a:t>구성</a:t>
            </a:r>
            <a:endParaRPr lang="en-US" altLang="ko-KR" sz="2400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dirty="0" err="1" smtClean="0"/>
              <a:t>JobInstance</a:t>
            </a:r>
            <a:endParaRPr lang="en-US" altLang="ko-KR" sz="20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400" dirty="0" smtClean="0"/>
              <a:t>논리적 </a:t>
            </a:r>
            <a:r>
              <a:rPr lang="en-US" altLang="ko-KR" sz="1400" dirty="0" smtClean="0"/>
              <a:t>Job </a:t>
            </a:r>
            <a:r>
              <a:rPr lang="ko-KR" altLang="en-US" sz="1400" dirty="0" smtClean="0"/>
              <a:t>실행의 개념으로 이해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이전 실행에 사용된 </a:t>
            </a:r>
            <a:r>
              <a:rPr lang="ko-KR" altLang="en-US" sz="1400" dirty="0" err="1" smtClean="0"/>
              <a:t>데이터중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State</a:t>
            </a:r>
            <a:r>
              <a:rPr lang="ko-KR" altLang="en-US" sz="1400" dirty="0" smtClean="0"/>
              <a:t>가 사용되는지에 따라 재사용과 새로 생성이 결정</a:t>
            </a:r>
            <a:endParaRPr lang="en-US" altLang="ko-KR" sz="1400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dirty="0" err="1" smtClean="0"/>
              <a:t>JobParameters</a:t>
            </a:r>
            <a:r>
              <a:rPr lang="en-US" altLang="ko-KR" sz="2000" dirty="0" smtClean="0"/>
              <a:t>.</a:t>
            </a:r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err="1" smtClean="0"/>
              <a:t>JobInstance</a:t>
            </a:r>
            <a:r>
              <a:rPr lang="ko-KR" altLang="en-US" sz="1400" dirty="0" smtClean="0"/>
              <a:t>를 구분하기 위해 필요</a:t>
            </a:r>
            <a:r>
              <a:rPr lang="en-US" altLang="ko-KR" sz="1400" dirty="0" smtClean="0"/>
              <a:t>. Job</a:t>
            </a:r>
            <a:r>
              <a:rPr lang="ko-KR" altLang="en-US" sz="1400" dirty="0" smtClean="0"/>
              <a:t>이 실행되는 동안에 </a:t>
            </a:r>
            <a:r>
              <a:rPr lang="en-US" altLang="ko-KR" sz="1400" dirty="0" smtClean="0"/>
              <a:t>Job</a:t>
            </a:r>
            <a:r>
              <a:rPr lang="ko-KR" altLang="en-US" sz="1400" dirty="0" smtClean="0"/>
              <a:t>을 식별하거나 </a:t>
            </a:r>
            <a:r>
              <a:rPr lang="en-US" altLang="ko-KR" sz="1400" dirty="0" smtClean="0"/>
              <a:t>Job</a:t>
            </a:r>
            <a:r>
              <a:rPr lang="ko-KR" altLang="en-US" sz="1400" dirty="0" smtClean="0"/>
              <a:t>에서 참조하는 데이터로 사용</a:t>
            </a:r>
            <a:endParaRPr lang="en-US" altLang="ko-KR" sz="1400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dirty="0" err="1" smtClean="0"/>
              <a:t>JobExecution</a:t>
            </a:r>
            <a:endParaRPr lang="en-US" altLang="ko-KR" sz="20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400" dirty="0" smtClean="0"/>
              <a:t>단 한번 시도되는 </a:t>
            </a:r>
            <a:r>
              <a:rPr lang="en-US" altLang="ko-KR" sz="1400" dirty="0" smtClean="0"/>
              <a:t>Job </a:t>
            </a:r>
            <a:r>
              <a:rPr lang="ko-KR" altLang="en-US" sz="1400" dirty="0" smtClean="0"/>
              <a:t>실행을 의미하는 기술적 개념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실행 자체는 성공이나 실패로 끝나지만 실행에 대응되는 </a:t>
            </a:r>
            <a:r>
              <a:rPr lang="en-US" altLang="ko-KR" sz="1400" dirty="0" err="1" smtClean="0"/>
              <a:t>JobInstance</a:t>
            </a:r>
            <a:r>
              <a:rPr lang="ko-KR" altLang="en-US" sz="1400" dirty="0" smtClean="0"/>
              <a:t>는 실행이 성공적 종료일시 완료</a:t>
            </a:r>
            <a:r>
              <a:rPr lang="en-US" altLang="ko-KR" sz="1400" dirty="0" smtClean="0"/>
              <a:t>.</a:t>
            </a:r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프로퍼티</a:t>
            </a:r>
            <a:endParaRPr lang="en-US" altLang="ko-KR" sz="14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200" b="1" dirty="0" smtClean="0"/>
              <a:t> Status      </a:t>
            </a:r>
            <a:r>
              <a:rPr lang="en-US" altLang="ko-KR" sz="1200" dirty="0" smtClean="0"/>
              <a:t> : </a:t>
            </a:r>
            <a:r>
              <a:rPr lang="ko-KR" altLang="en-US" sz="1200" dirty="0" smtClean="0"/>
              <a:t>실행상태를 의미</a:t>
            </a:r>
            <a:r>
              <a:rPr lang="en-US" altLang="ko-KR" sz="1200" dirty="0" smtClean="0"/>
              <a:t>.</a:t>
            </a:r>
            <a:r>
              <a:rPr lang="ko-KR" altLang="en-US" sz="1200" dirty="0" err="1" smtClean="0"/>
              <a:t>실행중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BatchStatus.STARTED</a:t>
            </a:r>
            <a:r>
              <a:rPr lang="en-US" altLang="ko-KR" sz="1200" dirty="0" smtClean="0"/>
              <a:t>),</a:t>
            </a:r>
            <a:r>
              <a:rPr lang="ko-KR" altLang="en-US" sz="1200" dirty="0" smtClean="0"/>
              <a:t>실패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BatchStatus.FAILED</a:t>
            </a:r>
            <a:r>
              <a:rPr lang="en-US" altLang="ko-KR" sz="1200" dirty="0" smtClean="0"/>
              <a:t>),                 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dirty="0" smtClean="0"/>
              <a:t>                            </a:t>
            </a:r>
            <a:r>
              <a:rPr lang="ko-KR" altLang="en-US" sz="1200" dirty="0" smtClean="0"/>
              <a:t>성공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BatchStatus.COMPLETED</a:t>
            </a:r>
            <a:r>
              <a:rPr lang="en-US" altLang="ko-KR" sz="1200" dirty="0" smtClean="0"/>
              <a:t>)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StartTime</a:t>
            </a:r>
            <a:r>
              <a:rPr lang="en-US" altLang="ko-KR" sz="1200" b="1" dirty="0" smtClean="0"/>
              <a:t> 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실행이 시작되는 당시 시스템 시간을 </a:t>
            </a:r>
            <a:r>
              <a:rPr lang="en-US" altLang="ko-KR" sz="1200" dirty="0" err="1" smtClean="0"/>
              <a:t>Java.util.Date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로 저장</a:t>
            </a:r>
            <a:endParaRPr lang="en-US" altLang="ko-KR" sz="12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endTime</a:t>
            </a:r>
            <a:r>
              <a:rPr lang="en-US" altLang="ko-KR" sz="1200" b="1" dirty="0" smtClean="0"/>
              <a:t>   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실행의 성공 여부에 관계 없이 실행이 끝나는 당시 시스템 시간을 </a:t>
            </a:r>
            <a:endParaRPr lang="en-US" altLang="ko-KR" sz="12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dirty="0" smtClean="0"/>
              <a:t>                            </a:t>
            </a:r>
            <a:r>
              <a:rPr lang="en-US" altLang="ko-KR" sz="1200" dirty="0" err="1" smtClean="0"/>
              <a:t>Java.uitl.Date</a:t>
            </a:r>
            <a:r>
              <a:rPr lang="ko-KR" altLang="en-US" sz="1200" dirty="0" smtClean="0"/>
              <a:t>로 저장</a:t>
            </a:r>
            <a:r>
              <a:rPr lang="en-US" altLang="ko-KR" sz="1200" dirty="0" smtClean="0"/>
              <a:t>.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exitStatus</a:t>
            </a:r>
            <a:r>
              <a:rPr lang="en-US" altLang="ko-KR" sz="1200" b="1" dirty="0" smtClean="0"/>
              <a:t> 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실행의 결과를 </a:t>
            </a:r>
            <a:r>
              <a:rPr lang="en-US" altLang="ko-KR" sz="1200" dirty="0" err="1" smtClean="0"/>
              <a:t>ExitStatus</a:t>
            </a:r>
            <a:r>
              <a:rPr lang="ko-KR" altLang="en-US" sz="1200" dirty="0" smtClean="0"/>
              <a:t>로 알림</a:t>
            </a:r>
            <a:r>
              <a:rPr lang="en-US" altLang="ko-KR" sz="1200" dirty="0" smtClean="0"/>
              <a:t>. </a:t>
            </a:r>
            <a:r>
              <a:rPr lang="ko-KR" altLang="en-US" sz="1200" dirty="0" err="1" smtClean="0"/>
              <a:t>호출자에게</a:t>
            </a:r>
            <a:r>
              <a:rPr lang="ko-KR" altLang="en-US" sz="1200" dirty="0" smtClean="0"/>
              <a:t> 반환될 종료 코드를 포함하기 </a:t>
            </a:r>
            <a:endParaRPr lang="en-US" altLang="ko-KR" sz="12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dirty="0" smtClean="0"/>
              <a:t>		          </a:t>
            </a:r>
            <a:r>
              <a:rPr lang="ko-KR" altLang="en-US" sz="1200" dirty="0" smtClean="0"/>
              <a:t>때문에 중요</a:t>
            </a:r>
            <a:r>
              <a:rPr lang="en-US" altLang="ko-KR" sz="1200" dirty="0" smtClean="0"/>
              <a:t>.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createTime</a:t>
            </a:r>
            <a:r>
              <a:rPr lang="en-US" altLang="ko-KR" sz="1200" b="1" dirty="0" smtClean="0"/>
              <a:t> </a:t>
            </a:r>
            <a:r>
              <a:rPr lang="en-US" altLang="ko-KR" sz="1200" dirty="0" smtClean="0"/>
              <a:t>: </a:t>
            </a:r>
            <a:r>
              <a:rPr lang="en-US" altLang="ko-KR" sz="1200" dirty="0" err="1" smtClean="0"/>
              <a:t>JobExecution</a:t>
            </a:r>
            <a:r>
              <a:rPr lang="ko-KR" altLang="en-US" sz="1200" dirty="0" smtClean="0"/>
              <a:t>이 처음으로 영속화 됐을때 현재 시스템 시간을 </a:t>
            </a:r>
            <a:endParaRPr lang="en-US" altLang="ko-KR" sz="12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dirty="0" smtClean="0"/>
              <a:t>                              </a:t>
            </a:r>
            <a:r>
              <a:rPr lang="en-US" altLang="ko-KR" sz="1200" dirty="0" err="1" smtClean="0"/>
              <a:t>Java.util.Date</a:t>
            </a:r>
            <a:r>
              <a:rPr lang="ko-KR" altLang="en-US" sz="1200" dirty="0" smtClean="0"/>
              <a:t>로 표현</a:t>
            </a:r>
            <a:endParaRPr lang="en-US" altLang="ko-KR" sz="1200" dirty="0" smtClean="0"/>
          </a:p>
          <a:p>
            <a:endParaRPr lang="en-US" altLang="ko-KR" sz="2000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000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2.2.2 Job Tier </a:t>
            </a:r>
            <a:r>
              <a:rPr lang="en-US" altLang="ko-KR" sz="2800" dirty="0" smtClean="0"/>
              <a:t>(Job)</a:t>
            </a:r>
            <a:endParaRPr lang="ko-KR" altLang="en-US" sz="2800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214282" y="1500174"/>
            <a:ext cx="8715436" cy="1428760"/>
          </a:xfrm>
          <a:prstGeom prst="rect">
            <a:avLst/>
          </a:prstGeom>
        </p:spPr>
        <p:txBody>
          <a:bodyPr vert="horz" rtlCol="0">
            <a:normAutofit fontScale="85000" lnSpcReduction="20000"/>
          </a:bodyPr>
          <a:lstStyle/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dirty="0" err="1" smtClean="0"/>
              <a:t>JobRepository</a:t>
            </a:r>
            <a:endParaRPr lang="en-US" altLang="ko-KR" sz="20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600" dirty="0" smtClean="0"/>
              <a:t>배치 처리 중의 정보를 저장하기 위해 사용</a:t>
            </a:r>
            <a:endParaRPr lang="en-US" altLang="ko-KR" sz="16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600" dirty="0" smtClean="0"/>
              <a:t>배치 실행 전반에 필수적 역할</a:t>
            </a:r>
            <a:endParaRPr lang="en-US" altLang="ko-KR" sz="16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err="1" smtClean="0"/>
              <a:t>JobExecution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StepExecution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 </a:t>
            </a:r>
            <a:r>
              <a:rPr lang="en-US" altLang="ko-KR" sz="1600" dirty="0" err="1" smtClean="0"/>
              <a:t>ExecutionContext</a:t>
            </a:r>
            <a:r>
              <a:rPr lang="ko-KR" altLang="en-US" sz="1600" dirty="0" smtClean="0"/>
              <a:t>와 같은 구성요소들을 가지고 있는 정보들을 저장하고 갱신</a:t>
            </a:r>
            <a:endParaRPr lang="en-US" altLang="ko-KR" sz="16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600" dirty="0" smtClean="0"/>
              <a:t>테이블 정보</a:t>
            </a:r>
            <a:endParaRPr lang="en-US" altLang="ko-KR" sz="1600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0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00034" y="3269581"/>
          <a:ext cx="1357322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dirty="0" smtClean="0"/>
                        <a:t>JOB_EXECUTION_ID</a:t>
                      </a:r>
                      <a:endParaRPr lang="ko-KR" altLang="en-US" sz="9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VERSION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accent3"/>
                          </a:solidFill>
                        </a:rPr>
                        <a:t>JOB_INSTANCE_ID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CREATE_TIME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START_TIME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END_TIME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STATUS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EXIT_CODE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EXIT_MESSAGE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LAST_UPDATE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5693107"/>
          <a:ext cx="1571636" cy="70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36"/>
              </a:tblGrid>
              <a:tr h="17904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accent3"/>
                          </a:solidFill>
                        </a:rPr>
                        <a:t>JOB_EXECUTION_ID</a:t>
                      </a:r>
                      <a:endParaRPr lang="ko-KR" altLang="en-US" sz="1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46389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SHORT_CONTEXT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SERIALIZED_CONTEXT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214546" y="3256598"/>
          <a:ext cx="1357322" cy="1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</a:tblGrid>
              <a:tr h="21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JOB_INSTANCE_ID</a:t>
                      </a:r>
                      <a:endParaRPr lang="ko-KR" altLang="en-US" sz="10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VERSION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JOB_NAME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JOB_KEY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214546" y="5170192"/>
          <a:ext cx="1357322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</a:tblGrid>
              <a:tr h="214314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accent3"/>
                          </a:solidFill>
                        </a:rPr>
                        <a:t>JOB_INSTANCE_ID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TYPE_CD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KEY_NAME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STRING_VAL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DATE_VAR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LONG_VAR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DOUBLE_VAL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643570" y="5358956"/>
          <a:ext cx="1571636" cy="1243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1636"/>
              </a:tblGrid>
              <a:tr h="1428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accent3"/>
                          </a:solidFill>
                        </a:rPr>
                        <a:t>STEP_EXECUTION_ID</a:t>
                      </a:r>
                      <a:endParaRPr lang="ko-KR" altLang="en-US" sz="1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SHORT_CONTEXT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SERIALIZED_CONTEXT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786182" y="3503316"/>
          <a:ext cx="1643074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STEP_EXECUTION_ID</a:t>
                      </a:r>
                      <a:endParaRPr lang="ko-KR" altLang="en-US" sz="1000" dirty="0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VERSION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STEP_NAME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START_TIME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END_TIME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STATUS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COMMIT_COUNT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READ_COUNT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accent3"/>
                          </a:solidFill>
                        </a:rPr>
                        <a:t>JOB_EXECUTION_ID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FILTER_COUNT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WRITE_COUNT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READ_SKIP_COUNT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WRITE_SKIP_COUNT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PROCESS_SKIP_COUNT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ROLLBACK_COUNT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EXIT_CODE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EXIT_MESSAGE</a:t>
                      </a:r>
                    </a:p>
                    <a:p>
                      <a:pPr latinLnBrk="1"/>
                      <a:r>
                        <a:rPr lang="en-US" altLang="ko-KR" sz="1000" dirty="0" smtClean="0"/>
                        <a:t>LAST_UPDATE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500034" y="3031265"/>
            <a:ext cx="15001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/>
              <a:t>BATCH_JOB_EXECUTION</a:t>
            </a:r>
            <a:endParaRPr lang="ko-KR" altLang="en-US" sz="800" dirty="0"/>
          </a:p>
        </p:txBody>
      </p:sp>
      <p:sp>
        <p:nvSpPr>
          <p:cNvPr id="12" name="직사각형 11"/>
          <p:cNvSpPr/>
          <p:nvPr/>
        </p:nvSpPr>
        <p:spPr>
          <a:xfrm>
            <a:off x="285720" y="5461287"/>
            <a:ext cx="2000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/>
              <a:t>BATCH_JOB_EXECUTION_CONTEXT</a:t>
            </a:r>
            <a:endParaRPr lang="ko-KR" altLang="en-US" sz="800" dirty="0"/>
          </a:p>
        </p:txBody>
      </p:sp>
      <p:sp>
        <p:nvSpPr>
          <p:cNvPr id="13" name="직사각형 12"/>
          <p:cNvSpPr/>
          <p:nvPr/>
        </p:nvSpPr>
        <p:spPr>
          <a:xfrm>
            <a:off x="2214546" y="3025388"/>
            <a:ext cx="12858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/>
              <a:t>BATCH_JOB_INSTANCE</a:t>
            </a:r>
            <a:endParaRPr lang="ko-KR" altLang="en-US" sz="800" dirty="0"/>
          </a:p>
        </p:txBody>
      </p:sp>
      <p:sp>
        <p:nvSpPr>
          <p:cNvPr id="14" name="직사각형 13"/>
          <p:cNvSpPr/>
          <p:nvPr/>
        </p:nvSpPr>
        <p:spPr>
          <a:xfrm>
            <a:off x="2214562" y="4928068"/>
            <a:ext cx="12858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/>
              <a:t>BATCH_JOB_PARAMS</a:t>
            </a:r>
            <a:endParaRPr lang="ko-KR" altLang="en-US" sz="800" dirty="0"/>
          </a:p>
        </p:txBody>
      </p:sp>
      <p:sp>
        <p:nvSpPr>
          <p:cNvPr id="15" name="직사각형 14"/>
          <p:cNvSpPr/>
          <p:nvPr/>
        </p:nvSpPr>
        <p:spPr>
          <a:xfrm>
            <a:off x="3786182" y="3214686"/>
            <a:ext cx="15716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/>
              <a:t>BATCH_STEP_EXECUTION</a:t>
            </a:r>
            <a:endParaRPr lang="ko-KR" altLang="en-US" sz="800" dirty="0"/>
          </a:p>
        </p:txBody>
      </p:sp>
      <p:sp>
        <p:nvSpPr>
          <p:cNvPr id="16" name="직사각형 15"/>
          <p:cNvSpPr/>
          <p:nvPr/>
        </p:nvSpPr>
        <p:spPr>
          <a:xfrm>
            <a:off x="5500694" y="5143512"/>
            <a:ext cx="2000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 smtClean="0"/>
              <a:t>BATCH_STEP_EXECUTION_CONTEXT</a:t>
            </a:r>
            <a:endParaRPr lang="ko-KR" altLang="en-US" sz="800" dirty="0"/>
          </a:p>
        </p:txBody>
      </p:sp>
      <p:cxnSp>
        <p:nvCxnSpPr>
          <p:cNvPr id="18" name="꺾인 연결선 17"/>
          <p:cNvCxnSpPr/>
          <p:nvPr/>
        </p:nvCxnSpPr>
        <p:spPr>
          <a:xfrm flipV="1">
            <a:off x="1714480" y="3357562"/>
            <a:ext cx="500066" cy="428628"/>
          </a:xfrm>
          <a:prstGeom prst="bentConnector3">
            <a:avLst>
              <a:gd name="adj1" fmla="val 50000"/>
            </a:avLst>
          </a:prstGeom>
          <a:ln>
            <a:headEnd type="diamond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오른쪽 대괄호 23"/>
          <p:cNvSpPr/>
          <p:nvPr/>
        </p:nvSpPr>
        <p:spPr>
          <a:xfrm>
            <a:off x="3428992" y="3246709"/>
            <a:ext cx="285752" cy="2286016"/>
          </a:xfrm>
          <a:prstGeom prst="rightBracket">
            <a:avLst/>
          </a:prstGeom>
          <a:ln w="9525">
            <a:headEnd type="oval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/>
          <p:cNvCxnSpPr/>
          <p:nvPr/>
        </p:nvCxnSpPr>
        <p:spPr>
          <a:xfrm>
            <a:off x="5072066" y="4929198"/>
            <a:ext cx="571504" cy="500066"/>
          </a:xfrm>
          <a:prstGeom prst="bentConnector3">
            <a:avLst>
              <a:gd name="adj1" fmla="val 50000"/>
            </a:avLst>
          </a:prstGeom>
          <a:ln w="9525">
            <a:headEnd type="oval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오른쪽 대괄호 31"/>
          <p:cNvSpPr/>
          <p:nvPr/>
        </p:nvSpPr>
        <p:spPr>
          <a:xfrm flipH="1">
            <a:off x="214282" y="3389585"/>
            <a:ext cx="214314" cy="2396870"/>
          </a:xfrm>
          <a:prstGeom prst="rightBracket">
            <a:avLst/>
          </a:prstGeom>
          <a:ln w="9525">
            <a:headEnd type="oval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꺾인 연결선 34"/>
          <p:cNvCxnSpPr/>
          <p:nvPr/>
        </p:nvCxnSpPr>
        <p:spPr>
          <a:xfrm>
            <a:off x="1714480" y="3857628"/>
            <a:ext cx="2071702" cy="1071570"/>
          </a:xfrm>
          <a:prstGeom prst="bentConnector3">
            <a:avLst>
              <a:gd name="adj1" fmla="val 18038"/>
            </a:avLst>
          </a:prstGeom>
          <a:ln>
            <a:headEnd type="oval"/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5643570" y="2786058"/>
          <a:ext cx="3286148" cy="225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0634"/>
                <a:gridCol w="2095514"/>
              </a:tblGrid>
              <a:tr h="1824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/>
                        <a:t>테이블명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정보</a:t>
                      </a:r>
                      <a:endParaRPr lang="ko-KR" altLang="en-US" sz="1000" dirty="0"/>
                    </a:p>
                  </a:txBody>
                  <a:tcPr/>
                </a:tc>
              </a:tr>
              <a:tr h="1596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Batch_Job</a:t>
                      </a:r>
                      <a:r>
                        <a:rPr lang="en-US" altLang="ko-KR" sz="800" dirty="0" smtClean="0"/>
                        <a:t>_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            Execution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한 번의 </a:t>
                      </a:r>
                      <a:r>
                        <a:rPr lang="en-US" altLang="ko-KR" sz="800" dirty="0" smtClean="0"/>
                        <a:t>Job</a:t>
                      </a:r>
                      <a:r>
                        <a:rPr lang="ko-KR" altLang="en-US" sz="800" dirty="0" smtClean="0"/>
                        <a:t>의 실행 시도의 메타데이터를 나타냄</a:t>
                      </a:r>
                      <a:endParaRPr lang="ko-KR" altLang="en-US" sz="800" dirty="0"/>
                    </a:p>
                  </a:txBody>
                  <a:tcPr/>
                </a:tc>
              </a:tr>
              <a:tr h="1596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Batch_Job</a:t>
                      </a:r>
                      <a:r>
                        <a:rPr lang="en-US" altLang="ko-KR" sz="800" dirty="0" smtClean="0"/>
                        <a:t>_</a:t>
                      </a:r>
                    </a:p>
                    <a:p>
                      <a:pPr latinLnBrk="1"/>
                      <a:r>
                        <a:rPr lang="en-US" altLang="ko-KR" sz="800" dirty="0" err="1" smtClean="0"/>
                        <a:t>Execution_Context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Job_Execution</a:t>
                      </a:r>
                      <a:r>
                        <a:rPr lang="ko-KR" altLang="en-US" sz="800" dirty="0" smtClean="0"/>
                        <a:t>에 대한 영속화 상태를 저장하기 위해 </a:t>
                      </a:r>
                      <a:r>
                        <a:rPr lang="en-US" altLang="ko-KR" sz="800" dirty="0" smtClean="0"/>
                        <a:t>Key-value</a:t>
                      </a:r>
                      <a:r>
                        <a:rPr lang="ko-KR" altLang="en-US" sz="800" dirty="0" smtClean="0"/>
                        <a:t>쌍으로 값을 보관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596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Batch_Job</a:t>
                      </a:r>
                      <a:r>
                        <a:rPr lang="en-US" altLang="ko-KR" sz="800" dirty="0" smtClean="0"/>
                        <a:t>_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            Instance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</a:t>
                      </a:r>
                      <a:r>
                        <a:rPr lang="ko-KR" altLang="en-US" sz="800" dirty="0" smtClean="0"/>
                        <a:t>의 논리적 실행에 대한 값을 저장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596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Batch_Job</a:t>
                      </a:r>
                      <a:r>
                        <a:rPr lang="en-US" altLang="ko-KR" sz="800" dirty="0" smtClean="0"/>
                        <a:t>_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            </a:t>
                      </a:r>
                      <a:r>
                        <a:rPr lang="en-US" altLang="ko-KR" sz="800" dirty="0" err="1" smtClean="0"/>
                        <a:t>Params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Job</a:t>
                      </a:r>
                      <a:r>
                        <a:rPr lang="ko-KR" altLang="en-US" sz="800" dirty="0" smtClean="0"/>
                        <a:t>을 실행하는 </a:t>
                      </a:r>
                      <a:r>
                        <a:rPr lang="en-US" altLang="ko-KR" sz="800" dirty="0" smtClean="0"/>
                        <a:t>Parameter</a:t>
                      </a:r>
                      <a:r>
                        <a:rPr lang="ko-KR" altLang="en-US" sz="800" dirty="0" smtClean="0"/>
                        <a:t>값 보관</a:t>
                      </a:r>
                      <a:endParaRPr lang="ko-KR" altLang="en-US" sz="800" dirty="0"/>
                    </a:p>
                  </a:txBody>
                  <a:tcPr/>
                </a:tc>
              </a:tr>
              <a:tr h="15966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Batch_Step</a:t>
                      </a:r>
                      <a:r>
                        <a:rPr lang="en-US" altLang="ko-KR" sz="800" dirty="0" smtClean="0"/>
                        <a:t>_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            Execution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/>
                        <a:t>Job</a:t>
                      </a:r>
                      <a:r>
                        <a:rPr lang="ko-KR" altLang="en-US" sz="800" dirty="0" smtClean="0"/>
                        <a:t>을 구성하는 단계인 </a:t>
                      </a:r>
                      <a:r>
                        <a:rPr lang="en-US" altLang="ko-KR" sz="800" dirty="0" smtClean="0"/>
                        <a:t>Step</a:t>
                      </a:r>
                      <a:r>
                        <a:rPr lang="ko-KR" altLang="en-US" sz="800" dirty="0" smtClean="0"/>
                        <a:t>의 실행시도의 메타데이터를 나타냄</a:t>
                      </a:r>
                    </a:p>
                  </a:txBody>
                  <a:tcPr/>
                </a:tc>
              </a:tr>
              <a:tr h="15743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Batch_Step</a:t>
                      </a:r>
                      <a:r>
                        <a:rPr lang="en-US" altLang="ko-KR" sz="800" dirty="0" smtClean="0"/>
                        <a:t>_</a:t>
                      </a:r>
                    </a:p>
                    <a:p>
                      <a:pPr latinLnBrk="1"/>
                      <a:r>
                        <a:rPr lang="en-US" altLang="ko-KR" sz="800" dirty="0" err="1" smtClean="0"/>
                        <a:t>Execution_Context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Step_Execution</a:t>
                      </a:r>
                      <a:r>
                        <a:rPr lang="ko-KR" altLang="en-US" sz="800" dirty="0" smtClean="0"/>
                        <a:t>에 대한 영속화 상태를 저장하기 위해</a:t>
                      </a:r>
                      <a:r>
                        <a:rPr lang="en-US" altLang="ko-KR" sz="800" dirty="0" smtClean="0"/>
                        <a:t>Key-value</a:t>
                      </a:r>
                      <a:r>
                        <a:rPr lang="ko-KR" altLang="en-US" sz="800" dirty="0" smtClean="0"/>
                        <a:t>쌍으로 값을 보관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2.2.3 Application Tier</a:t>
            </a:r>
            <a:endParaRPr lang="ko-KR" altLang="en-US" sz="27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286248" y="1500174"/>
            <a:ext cx="4286280" cy="5143536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 Step</a:t>
            </a:r>
          </a:p>
          <a:p>
            <a:pPr lvl="1"/>
            <a:r>
              <a:rPr lang="en-US" altLang="ko-KR" sz="1200" b="1" dirty="0" smtClean="0"/>
              <a:t>Job</a:t>
            </a:r>
            <a:r>
              <a:rPr lang="ko-KR" altLang="en-US" sz="1200" b="1" dirty="0" smtClean="0"/>
              <a:t>의 독립적이고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연속적인 단계를 캡슐화 하는 도메인 객체</a:t>
            </a:r>
            <a:r>
              <a:rPr lang="en-US" altLang="ko-KR" sz="1200" b="1" dirty="0" smtClean="0"/>
              <a:t>.</a:t>
            </a:r>
          </a:p>
          <a:p>
            <a:pPr lvl="1"/>
            <a:r>
              <a:rPr lang="ko-KR" altLang="en-US" sz="1200" b="1" dirty="0" smtClean="0"/>
              <a:t>실제 배치 처리 과정을 정의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제어하는 필요한 모든 정보 포함</a:t>
            </a:r>
            <a:r>
              <a:rPr lang="en-US" altLang="ko-KR" sz="1200" b="1" dirty="0" smtClean="0"/>
              <a:t>.</a:t>
            </a:r>
          </a:p>
          <a:p>
            <a:pPr lvl="1"/>
            <a:r>
              <a:rPr lang="ko-KR" altLang="en-US" sz="1200" b="1" dirty="0" smtClean="0"/>
              <a:t>개발자 판단에 따른 </a:t>
            </a:r>
            <a:r>
              <a:rPr lang="en-US" altLang="ko-KR" sz="1200" b="1" dirty="0" smtClean="0"/>
              <a:t>Step</a:t>
            </a:r>
            <a:r>
              <a:rPr lang="ko-KR" altLang="en-US" sz="1200" b="1" dirty="0" smtClean="0"/>
              <a:t>의 구조변화의 다양성</a:t>
            </a:r>
            <a:r>
              <a:rPr lang="en-US" altLang="ko-KR" sz="1200" b="1" dirty="0" smtClean="0"/>
              <a:t>.</a:t>
            </a:r>
            <a:endParaRPr lang="en-US" altLang="ko-KR" sz="2000" b="1" dirty="0" smtClean="0"/>
          </a:p>
          <a:p>
            <a:r>
              <a:rPr lang="en-US" altLang="ko-KR" sz="2000" b="1" dirty="0" err="1" smtClean="0"/>
              <a:t>ItemReader</a:t>
            </a:r>
            <a:endParaRPr lang="en-US" altLang="ko-KR" sz="2000" b="1" dirty="0" smtClean="0"/>
          </a:p>
          <a:p>
            <a:pPr lvl="1"/>
            <a:r>
              <a:rPr lang="ko-KR" altLang="en-US" sz="1200" b="1" dirty="0" smtClean="0"/>
              <a:t>한번에 하나의 아이템 별로 </a:t>
            </a:r>
            <a:r>
              <a:rPr lang="en-US" altLang="ko-KR" sz="1200" b="1" dirty="0" smtClean="0"/>
              <a:t>Step</a:t>
            </a:r>
            <a:r>
              <a:rPr lang="ko-KR" altLang="en-US" sz="1200" b="1" dirty="0" smtClean="0"/>
              <a:t>에서 입력을 받아오는 표현을 추상화</a:t>
            </a:r>
            <a:r>
              <a:rPr lang="en-US" altLang="ko-KR" sz="1200" b="1" dirty="0" smtClean="0"/>
              <a:t>.</a:t>
            </a:r>
          </a:p>
          <a:p>
            <a:r>
              <a:rPr lang="en-US" altLang="ko-KR" sz="2000" b="1" dirty="0" err="1" smtClean="0"/>
              <a:t>ItemWriter</a:t>
            </a:r>
            <a:endParaRPr lang="en-US" altLang="ko-KR" sz="2000" b="1" dirty="0" smtClean="0"/>
          </a:p>
          <a:p>
            <a:pPr lvl="1"/>
            <a:r>
              <a:rPr lang="ko-KR" altLang="en-US" sz="1200" b="1" dirty="0" smtClean="0"/>
              <a:t>한번에 하나의 아이템 별로 한 </a:t>
            </a:r>
            <a:r>
              <a:rPr lang="en-US" altLang="ko-KR" sz="1200" b="1" dirty="0" smtClean="0"/>
              <a:t>Step</a:t>
            </a:r>
            <a:r>
              <a:rPr lang="ko-KR" altLang="en-US" sz="1200" b="1" dirty="0" smtClean="0"/>
              <a:t>의 출력하는 표션을 추상화 </a:t>
            </a:r>
            <a:endParaRPr lang="en-US" altLang="ko-KR" sz="1200" b="1" dirty="0" smtClean="0"/>
          </a:p>
          <a:p>
            <a:r>
              <a:rPr lang="en-US" altLang="ko-KR" sz="2000" b="1" dirty="0" smtClean="0"/>
              <a:t>Data Access</a:t>
            </a:r>
          </a:p>
          <a:p>
            <a:pPr lvl="1"/>
            <a:r>
              <a:rPr lang="ko-KR" altLang="en-US" sz="1200" b="1" dirty="0" smtClean="0"/>
              <a:t>실제 </a:t>
            </a:r>
            <a:r>
              <a:rPr lang="en-US" altLang="ko-KR" sz="1200" b="1" dirty="0" smtClean="0"/>
              <a:t>Business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Logic</a:t>
            </a:r>
            <a:r>
              <a:rPr lang="ko-KR" altLang="en-US" sz="1200" b="1" dirty="0" smtClean="0"/>
              <a:t>을 처리할때 실제 사용하는 영속화 메커니즘</a:t>
            </a:r>
            <a:r>
              <a:rPr lang="en-US" altLang="ko-KR" sz="1200" b="1" dirty="0" smtClean="0"/>
              <a:t>.</a:t>
            </a:r>
          </a:p>
          <a:p>
            <a:r>
              <a:rPr lang="en-US" altLang="ko-KR" sz="2000" b="1" dirty="0" smtClean="0"/>
              <a:t>Business Logic</a:t>
            </a:r>
          </a:p>
          <a:p>
            <a:pPr lvl="1"/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ItemReader</a:t>
            </a:r>
            <a:r>
              <a:rPr lang="ko-KR" altLang="en-US" sz="1200" b="1" dirty="0" smtClean="0"/>
              <a:t>와 </a:t>
            </a:r>
            <a:r>
              <a:rPr lang="en-US" altLang="ko-KR" sz="1200" b="1" dirty="0" err="1" smtClean="0"/>
              <a:t>ItemWriter</a:t>
            </a:r>
            <a:r>
              <a:rPr lang="ko-KR" altLang="en-US" sz="1200" b="1" dirty="0" smtClean="0"/>
              <a:t>간 처리해야 하는 </a:t>
            </a:r>
            <a:r>
              <a:rPr lang="en-US" altLang="ko-KR" sz="1200" b="1" dirty="0" smtClean="0"/>
              <a:t>Logic</a:t>
            </a:r>
            <a:r>
              <a:rPr lang="ko-KR" altLang="en-US" sz="1200" b="1" dirty="0" smtClean="0"/>
              <a:t>을 구현</a:t>
            </a:r>
            <a:endParaRPr lang="en-US" altLang="ko-KR" sz="1200" b="1" dirty="0" smtClean="0"/>
          </a:p>
          <a:p>
            <a:endParaRPr lang="en-US" altLang="ko-KR" sz="2000" b="1" dirty="0" smtClean="0"/>
          </a:p>
          <a:p>
            <a:pPr lvl="1"/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4199" t="7314" r="10508"/>
          <a:stretch>
            <a:fillRect/>
          </a:stretch>
        </p:blipFill>
        <p:spPr bwMode="auto">
          <a:xfrm>
            <a:off x="500034" y="1928802"/>
            <a:ext cx="36132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(Step)</a:t>
            </a:r>
            <a:endParaRPr lang="ko-KR" alt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14554"/>
            <a:ext cx="3571900" cy="194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500034" y="1428736"/>
            <a:ext cx="7929618" cy="521497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Step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400" dirty="0" smtClean="0">
                <a:latin typeface="+mn-ea"/>
                <a:cs typeface="맑은 고딕"/>
              </a:rPr>
              <a:t>Step </a:t>
            </a:r>
            <a:r>
              <a:rPr lang="ko-KR" altLang="en-US" sz="2400" dirty="0" smtClean="0">
                <a:latin typeface="+mn-ea"/>
                <a:cs typeface="맑은 고딕"/>
              </a:rPr>
              <a:t>이란</a:t>
            </a:r>
            <a:r>
              <a:rPr lang="en-US" altLang="ko-KR" sz="2400" dirty="0" smtClean="0">
                <a:latin typeface="+mn-ea"/>
                <a:cs typeface="맑은 고딕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000" dirty="0" smtClean="0">
                <a:latin typeface="+mn-ea"/>
                <a:cs typeface="맑은 고딕"/>
              </a:rPr>
              <a:t> </a:t>
            </a:r>
            <a:r>
              <a:rPr lang="en-US" altLang="ko-KR" dirty="0" smtClean="0">
                <a:latin typeface="+mn-ea"/>
                <a:cs typeface="맑은 고딕"/>
              </a:rPr>
              <a:t>Job</a:t>
            </a:r>
            <a:r>
              <a:rPr lang="ko-KR" altLang="en-US" dirty="0" smtClean="0">
                <a:latin typeface="+mn-ea"/>
                <a:cs typeface="맑은 고딕"/>
              </a:rPr>
              <a:t>안에 </a:t>
            </a:r>
            <a:r>
              <a:rPr lang="en-US" altLang="ko-KR" dirty="0" smtClean="0">
                <a:latin typeface="+mn-ea"/>
                <a:cs typeface="맑은 고딕"/>
              </a:rPr>
              <a:t>n</a:t>
            </a:r>
            <a:r>
              <a:rPr lang="ko-KR" altLang="en-US" dirty="0" smtClean="0">
                <a:latin typeface="+mn-ea"/>
                <a:cs typeface="맑은 고딕"/>
              </a:rPr>
              <a:t>개의 형태로 존재</a:t>
            </a:r>
            <a:endParaRPr lang="en-US" altLang="ko-KR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>
                <a:latin typeface="+mn-ea"/>
                <a:cs typeface="맑은 고딕"/>
              </a:rPr>
              <a:t>실제적으로 수행하는 작업</a:t>
            </a:r>
            <a:endParaRPr lang="en-US" altLang="ko-KR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dirty="0" smtClean="0">
                <a:latin typeface="+mn-ea"/>
                <a:cs typeface="맑은 고딕"/>
              </a:rPr>
              <a:t>   </a:t>
            </a:r>
            <a:r>
              <a:rPr lang="ko-KR" altLang="en-US" dirty="0" smtClean="0">
                <a:latin typeface="+mn-ea"/>
                <a:cs typeface="맑은 고딕"/>
              </a:rPr>
              <a:t> 단위</a:t>
            </a:r>
            <a:r>
              <a:rPr lang="en-US" altLang="ko-KR" dirty="0" smtClean="0">
                <a:latin typeface="+mn-ea"/>
                <a:cs typeface="맑은 고딕"/>
              </a:rPr>
              <a:t>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매일 저녁마다 처리해야 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dirty="0" smtClean="0"/>
              <a:t>	</a:t>
            </a:r>
            <a:r>
              <a:rPr lang="ko-KR" altLang="en-US" dirty="0" smtClean="0"/>
              <a:t>하는 일 마감 </a:t>
            </a:r>
            <a:r>
              <a:rPr lang="ko-KR" altLang="en-US" dirty="0" err="1" smtClean="0"/>
              <a:t>업무중에</a:t>
            </a:r>
            <a:r>
              <a:rPr lang="ko-KR" altLang="en-US" dirty="0" smtClean="0"/>
              <a:t> 일일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</a:pPr>
            <a:r>
              <a:rPr lang="en-US" altLang="ko-KR" dirty="0" smtClean="0"/>
              <a:t>     </a:t>
            </a:r>
            <a:r>
              <a:rPr lang="ko-KR" altLang="en-US" dirty="0" smtClean="0"/>
              <a:t>정산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재고조사 등의 개체 단위</a:t>
            </a:r>
            <a:endParaRPr lang="en-US" altLang="ko-KR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dirty="0" smtClean="0">
                <a:latin typeface="+mn-ea"/>
                <a:cs typeface="맑은 고딕"/>
              </a:rPr>
              <a:t>각각의 </a:t>
            </a:r>
            <a:r>
              <a:rPr lang="en-US" altLang="ko-KR" dirty="0" smtClean="0">
                <a:latin typeface="+mn-ea"/>
                <a:cs typeface="맑은 고딕"/>
              </a:rPr>
              <a:t>Step</a:t>
            </a:r>
            <a:r>
              <a:rPr lang="ko-KR" altLang="en-US" dirty="0" smtClean="0">
                <a:latin typeface="+mn-ea"/>
                <a:cs typeface="맑은 고딕"/>
              </a:rPr>
              <a:t>은 </a:t>
            </a:r>
            <a:r>
              <a:rPr lang="en-US" altLang="ko-KR" dirty="0" smtClean="0">
                <a:latin typeface="+mn-ea"/>
                <a:cs typeface="맑은 고딕"/>
              </a:rPr>
              <a:t>Item Reader/writer/processor</a:t>
            </a:r>
            <a:r>
              <a:rPr lang="ko-KR" altLang="en-US" dirty="0" smtClean="0">
                <a:latin typeface="+mn-ea"/>
                <a:cs typeface="맑은 고딕"/>
              </a:rPr>
              <a:t>를 가질 수 있다</a:t>
            </a:r>
            <a:r>
              <a:rPr lang="en-US" altLang="ko-KR" dirty="0" smtClean="0">
                <a:latin typeface="+mn-ea"/>
                <a:cs typeface="맑은 고딕"/>
              </a:rPr>
              <a:t>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dirty="0" smtClean="0">
                <a:latin typeface="+mn-ea"/>
                <a:cs typeface="맑은 고딕"/>
              </a:rPr>
              <a:t>Job</a:t>
            </a:r>
            <a:r>
              <a:rPr lang="ko-KR" altLang="en-US" dirty="0" smtClean="0">
                <a:latin typeface="+mn-ea"/>
                <a:cs typeface="맑은 고딕"/>
              </a:rPr>
              <a:t>이 메모리상에서 동작하면 </a:t>
            </a:r>
            <a:r>
              <a:rPr lang="en-US" altLang="ko-KR" dirty="0" err="1" smtClean="0">
                <a:latin typeface="+mn-ea"/>
                <a:cs typeface="맑은 고딕"/>
              </a:rPr>
              <a:t>StepExecution</a:t>
            </a:r>
            <a:r>
              <a:rPr lang="ko-KR" altLang="en-US" dirty="0" smtClean="0">
                <a:latin typeface="+mn-ea"/>
                <a:cs typeface="맑은 고딕"/>
              </a:rPr>
              <a:t>이 되어 실행됨</a:t>
            </a:r>
            <a:r>
              <a:rPr lang="en-US" altLang="ko-KR" dirty="0" smtClean="0">
                <a:latin typeface="+mn-ea"/>
                <a:cs typeface="맑은 고딕"/>
              </a:rPr>
              <a:t>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kumimoji="0" lang="en-US" altLang="ko-KR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(Step)</a:t>
            </a:r>
            <a:endParaRPr lang="ko-KR" altLang="en-US" sz="2700" dirty="0"/>
          </a:p>
        </p:txBody>
      </p:sp>
      <p:sp>
        <p:nvSpPr>
          <p:cNvPr id="7" name="내용 개체 틀 5"/>
          <p:cNvSpPr txBox="1">
            <a:spLocks/>
          </p:cNvSpPr>
          <p:nvPr/>
        </p:nvSpPr>
        <p:spPr>
          <a:xfrm>
            <a:off x="500034" y="1428736"/>
            <a:ext cx="8286808" cy="5429264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kumimoji="0" lang="en-US" altLang="ko-K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en-US" altLang="ko-KR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Step </a:t>
            </a:r>
            <a:r>
              <a:rPr kumimoji="0" lang="ko-KR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구성</a:t>
            </a:r>
            <a:endParaRPr kumimoji="0" lang="en-US" altLang="ko-KR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400" dirty="0" err="1" smtClean="0">
                <a:latin typeface="+mn-ea"/>
                <a:cs typeface="맑은 고딕"/>
              </a:rPr>
              <a:t>StepExecution</a:t>
            </a:r>
            <a:endParaRPr lang="en-US" altLang="ko-KR" sz="2400" dirty="0" smtClean="0">
              <a:latin typeface="+mn-ea"/>
              <a:cs typeface="맑은 고딕"/>
            </a:endParaRPr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smtClean="0">
                <a:latin typeface="+mn-ea"/>
                <a:cs typeface="맑은 고딕"/>
              </a:rPr>
              <a:t>Step</a:t>
            </a:r>
            <a:r>
              <a:rPr lang="ko-KR" altLang="en-US" sz="1600" dirty="0" smtClean="0">
                <a:latin typeface="+mn-ea"/>
                <a:cs typeface="맑은 고딕"/>
              </a:rPr>
              <a:t>을 실행하는 한 번의 시도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600" dirty="0" smtClean="0">
                <a:latin typeface="+mn-ea"/>
                <a:cs typeface="맑은 고딕"/>
              </a:rPr>
              <a:t>하나의 </a:t>
            </a:r>
            <a:r>
              <a:rPr lang="en-US" altLang="ko-KR" sz="1600" dirty="0" err="1" smtClean="0">
                <a:latin typeface="+mn-ea"/>
                <a:cs typeface="맑은 고딕"/>
              </a:rPr>
              <a:t>JobInstance</a:t>
            </a:r>
            <a:r>
              <a:rPr lang="ko-KR" altLang="en-US" sz="1600" dirty="0" smtClean="0">
                <a:latin typeface="+mn-ea"/>
                <a:cs typeface="맑은 고딕"/>
              </a:rPr>
              <a:t>가 다수의 </a:t>
            </a:r>
            <a:r>
              <a:rPr lang="en-US" altLang="ko-KR" sz="1600" dirty="0" err="1" smtClean="0">
                <a:latin typeface="+mn-ea"/>
                <a:cs typeface="맑은 고딕"/>
              </a:rPr>
              <a:t>StepExecution</a:t>
            </a:r>
            <a:r>
              <a:rPr lang="ko-KR" altLang="en-US" sz="1600" dirty="0" smtClean="0">
                <a:latin typeface="+mn-ea"/>
                <a:cs typeface="맑은 고딕"/>
              </a:rPr>
              <a:t>을 가질수 있다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err="1" smtClean="0">
                <a:latin typeface="+mn-ea"/>
                <a:cs typeface="맑은 고딕"/>
              </a:rPr>
              <a:t>JobExecution</a:t>
            </a:r>
            <a:r>
              <a:rPr lang="en-US" altLang="ko-KR" sz="1600" dirty="0" smtClean="0">
                <a:latin typeface="+mn-ea"/>
                <a:cs typeface="맑은 고딕"/>
              </a:rPr>
              <a:t> </a:t>
            </a:r>
            <a:r>
              <a:rPr lang="ko-KR" altLang="en-US" sz="1600" dirty="0" smtClean="0">
                <a:latin typeface="+mn-ea"/>
                <a:cs typeface="맑은 고딕"/>
              </a:rPr>
              <a:t>과 같은 개념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1600" dirty="0" err="1" smtClean="0">
                <a:latin typeface="+mn-ea"/>
                <a:cs typeface="맑은 고딕"/>
              </a:rPr>
              <a:t>프로퍼티</a:t>
            </a:r>
            <a:r>
              <a:rPr lang="ko-KR" altLang="en-US" sz="1600" dirty="0" smtClean="0">
                <a:latin typeface="+mn-ea"/>
                <a:cs typeface="맑은 고딕"/>
              </a:rPr>
              <a:t> </a:t>
            </a:r>
            <a:r>
              <a:rPr lang="en-US" altLang="ko-KR" sz="1600" dirty="0" smtClean="0">
                <a:latin typeface="+mn-ea"/>
                <a:cs typeface="맑은 고딕"/>
              </a:rPr>
              <a:t>List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b="1" dirty="0" smtClean="0">
                <a:latin typeface="+mn-ea"/>
                <a:cs typeface="맑은 고딕"/>
              </a:rPr>
              <a:t> </a:t>
            </a:r>
            <a:r>
              <a:rPr lang="en-US" altLang="ko-KR" sz="1400" dirty="0" smtClean="0"/>
              <a:t>Status : </a:t>
            </a:r>
            <a:r>
              <a:rPr lang="ko-KR" altLang="en-US" sz="1400" dirty="0" smtClean="0"/>
              <a:t>실행상태를 의미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실행중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BatchStatus.STARTED</a:t>
            </a:r>
            <a:r>
              <a:rPr lang="en-US" altLang="ko-KR" sz="1400" dirty="0" smtClean="0"/>
              <a:t>), </a:t>
            </a:r>
            <a:r>
              <a:rPr lang="ko-KR" altLang="en-US" sz="1400" dirty="0" smtClean="0"/>
              <a:t>실패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BatchStatus.FAILED</a:t>
            </a:r>
            <a:r>
              <a:rPr lang="en-US" altLang="ko-KR" sz="1400" dirty="0" smtClean="0"/>
              <a:t>), </a:t>
            </a:r>
            <a:r>
              <a:rPr lang="ko-KR" altLang="en-US" sz="1400" dirty="0" smtClean="0"/>
              <a:t>성공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BatchStatus.COMPLETED</a:t>
            </a:r>
            <a:r>
              <a:rPr lang="en-US" altLang="ko-KR" sz="1400" dirty="0" smtClean="0"/>
              <a:t>)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StartTime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실행이 시작되는 당시 시스템 시간을 </a:t>
            </a:r>
            <a:r>
              <a:rPr lang="en-US" altLang="ko-KR" sz="1400" dirty="0" err="1" smtClean="0"/>
              <a:t>Java.util.Date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로 저장</a:t>
            </a:r>
            <a:endParaRPr lang="en-US" altLang="ko-KR" sz="14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endTime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실행의 성공 여부에 관계 없이 실행이 끝나는 당시 시스템 시간을 </a:t>
            </a:r>
            <a:r>
              <a:rPr lang="en-US" altLang="ko-KR" sz="1400" dirty="0" err="1" smtClean="0"/>
              <a:t>Java.uitl.Date</a:t>
            </a:r>
            <a:r>
              <a:rPr lang="ko-KR" altLang="en-US" sz="1400" dirty="0" smtClean="0"/>
              <a:t>로 저장</a:t>
            </a:r>
            <a:r>
              <a:rPr lang="en-US" altLang="ko-KR" sz="1400" dirty="0" smtClean="0"/>
              <a:t>.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exitStatus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실행의 결과를 </a:t>
            </a:r>
            <a:r>
              <a:rPr lang="en-US" altLang="ko-KR" sz="1400" dirty="0" err="1" smtClean="0"/>
              <a:t>ExitStatus</a:t>
            </a:r>
            <a:r>
              <a:rPr lang="ko-KR" altLang="en-US" sz="1400" dirty="0" smtClean="0"/>
              <a:t>로 알림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호출자에게</a:t>
            </a:r>
            <a:r>
              <a:rPr lang="ko-KR" altLang="en-US" sz="1400" dirty="0" smtClean="0"/>
              <a:t> 반환될 종료 코드를 포함하기 때문에 중요</a:t>
            </a:r>
            <a:r>
              <a:rPr lang="en-US" altLang="ko-KR" sz="1400" dirty="0" smtClean="0"/>
              <a:t>.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executionContext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실행 사이에 영속화 되야 할 필요가 있는 모든 사용자 데이터를 포함한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프로퍼티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bag’</a:t>
            </a:r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commitCount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이번 실행에서 </a:t>
            </a:r>
            <a:r>
              <a:rPr lang="ko-KR" altLang="en-US" sz="1400" dirty="0" err="1" smtClean="0"/>
              <a:t>커밋된</a:t>
            </a:r>
            <a:r>
              <a:rPr lang="ko-KR" altLang="en-US" sz="1400" dirty="0" smtClean="0"/>
              <a:t> 트랜잭션의 개수</a:t>
            </a:r>
            <a:endParaRPr lang="en-US" altLang="ko-KR" sz="14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ItemCount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이번 실행에서 처리된 아이템의 개수</a:t>
            </a:r>
            <a:endParaRPr lang="en-US" altLang="ko-KR" sz="14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RollbackCount</a:t>
            </a:r>
            <a:r>
              <a:rPr lang="en-US" altLang="ko-KR" sz="1400" dirty="0" smtClean="0"/>
              <a:t> : </a:t>
            </a:r>
            <a:r>
              <a:rPr lang="ko-KR" altLang="en-US" sz="1400" dirty="0" err="1" smtClean="0"/>
              <a:t>롤백된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Step</a:t>
            </a:r>
            <a:r>
              <a:rPr lang="ko-KR" altLang="en-US" sz="1400" dirty="0" smtClean="0"/>
              <a:t>에 의해서 제어된 비즈니스 트랜잭션의 개수</a:t>
            </a:r>
            <a:endParaRPr lang="en-US" altLang="ko-KR" sz="14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ReadSkipCount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읽기가 실패해서 결과적으로 지나친 아이템의 개수</a:t>
            </a:r>
            <a:endParaRPr lang="en-US" altLang="ko-KR" sz="1400" dirty="0" smtClean="0"/>
          </a:p>
          <a:p>
            <a:pPr marL="2171700" lvl="4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WriteSkipCount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쓰기가 실패해서 결과적으로 지나친 아이템의 개수</a:t>
            </a:r>
            <a:r>
              <a:rPr lang="en-US" altLang="ko-KR" sz="1400" dirty="0" smtClean="0"/>
              <a:t>.</a:t>
            </a: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2200" dirty="0" err="1" smtClean="0">
                <a:latin typeface="+mn-ea"/>
                <a:cs typeface="맑은 고딕"/>
              </a:rPr>
              <a:t>E</a:t>
            </a:r>
            <a:r>
              <a:rPr lang="en-US" altLang="ko-KR" sz="2400" dirty="0" err="1" smtClean="0"/>
              <a:t>xecutionContext</a:t>
            </a:r>
            <a:endParaRPr lang="en-US" altLang="ko-KR" sz="2400" dirty="0" smtClean="0"/>
          </a:p>
          <a:p>
            <a:pPr marL="1714500" lvl="3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500" dirty="0" smtClean="0"/>
              <a:t> </a:t>
            </a:r>
            <a:r>
              <a:rPr lang="en-US" altLang="ko-KR" sz="1600" dirty="0" err="1" smtClean="0"/>
              <a:t>StepExecution</a:t>
            </a:r>
            <a:r>
              <a:rPr lang="ko-KR" altLang="en-US" sz="1600" dirty="0" smtClean="0"/>
              <a:t>이나  </a:t>
            </a:r>
            <a:r>
              <a:rPr lang="en-US" altLang="ko-KR" sz="1600" dirty="0" err="1" smtClean="0"/>
              <a:t>Jobexecution</a:t>
            </a:r>
            <a:r>
              <a:rPr lang="ko-KR" altLang="en-US" sz="1600" dirty="0" smtClean="0"/>
              <a:t> 범위에서 영속화 상태를 저장하기 위해 </a:t>
            </a:r>
            <a:r>
              <a:rPr lang="ko-KR" altLang="en-US" sz="1600" dirty="0" err="1" smtClean="0"/>
              <a:t>프레임웍에</a:t>
            </a:r>
            <a:r>
              <a:rPr lang="ko-KR" altLang="en-US" sz="1600" dirty="0" smtClean="0"/>
              <a:t> 의해서 영속화 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제어되는 키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값 쌍의 </a:t>
            </a:r>
            <a:r>
              <a:rPr lang="ko-KR" altLang="en-US" sz="1600" dirty="0" err="1" smtClean="0"/>
              <a:t>콜렉션으로</a:t>
            </a:r>
            <a:r>
              <a:rPr lang="ko-KR" altLang="en-US" sz="1600" dirty="0" smtClean="0"/>
              <a:t> 표현</a:t>
            </a:r>
            <a:endParaRPr lang="en-US" altLang="ko-KR" sz="1600" dirty="0" smtClean="0"/>
          </a:p>
          <a:p>
            <a:pPr lvl="1"/>
            <a:endParaRPr lang="ko-KR" altLang="en-US" sz="1200" dirty="0" smtClean="0"/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01014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ItemReader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1000100" y="4143380"/>
          <a:ext cx="5000660" cy="210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636"/>
                <a:gridCol w="3429024"/>
              </a:tblGrid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Reader </a:t>
                      </a:r>
                      <a:r>
                        <a:rPr lang="ko-KR" altLang="en-US" sz="1200" dirty="0" smtClean="0"/>
                        <a:t>이름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FlatfileItemReader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/>
                        <a:t>구분자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en-US" altLang="ko-KR" sz="800" dirty="0" err="1" smtClean="0"/>
                        <a:t>csv</a:t>
                      </a:r>
                      <a:r>
                        <a:rPr lang="ko-KR" altLang="en-US" sz="800" dirty="0" smtClean="0"/>
                        <a:t>와 같은</a:t>
                      </a:r>
                      <a:r>
                        <a:rPr lang="en-US" altLang="ko-KR" sz="800" dirty="0" smtClean="0"/>
                        <a:t>)</a:t>
                      </a:r>
                      <a:r>
                        <a:rPr lang="ko-KR" altLang="en-US" sz="800" dirty="0" smtClean="0"/>
                        <a:t>를 갖는 파일 또는 고정 길이 파일로부터 </a:t>
                      </a:r>
                      <a:r>
                        <a:rPr lang="en-US" altLang="ko-KR" sz="800" dirty="0" smtClean="0"/>
                        <a:t>Item</a:t>
                      </a:r>
                      <a:r>
                        <a:rPr lang="ko-KR" altLang="en-US" sz="800" dirty="0" smtClean="0"/>
                        <a:t>을 읽어 들인다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MultiResourceItemReade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여러 개의 파일로부터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77172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JdbcCursorItemReader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Jdbc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cursor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방식으로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JdbcPagingItemReader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Jdbc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paging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방식으로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HIbernateCursorItemReader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Hibernate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cursor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방식으로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IbatisPagingItemReader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Ibatis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paging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방식으로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endParaRPr lang="ko-KR" altLang="en-US" sz="8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JpaPagingItemReader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Jpa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paging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방식으로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74626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StaxEventItemReader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XML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파일로부터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읽어 들인다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내용 개체 틀 2"/>
          <p:cNvSpPr txBox="1">
            <a:spLocks/>
          </p:cNvSpPr>
          <p:nvPr/>
        </p:nvSpPr>
        <p:spPr>
          <a:xfrm>
            <a:off x="500034" y="1357298"/>
            <a:ext cx="8786874" cy="2500330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읽기 대상이 되는 타입에 관계없이 일관된 읽기 행위에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	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대한 인터페이스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대표적인 지원 타입</a:t>
            </a: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플랫 파일</a:t>
            </a:r>
            <a:r>
              <a:rPr lang="en-US" altLang="ko-KR" sz="1600" dirty="0" smtClean="0">
                <a:latin typeface="+mn-ea"/>
                <a:cs typeface="맑은 고딕"/>
              </a:rPr>
              <a:t>, XML, DB </a:t>
            </a:r>
            <a:r>
              <a:rPr lang="ko-KR" altLang="en-US" sz="1600" dirty="0" smtClean="0">
                <a:latin typeface="+mn-ea"/>
                <a:cs typeface="맑은 고딕"/>
              </a:rPr>
              <a:t>등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Spring Batch</a:t>
            </a:r>
            <a:r>
              <a:rPr kumimoji="0" lang="ko-KR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에서 제공되는 </a:t>
            </a:r>
            <a:r>
              <a:rPr kumimoji="0" lang="en-US" altLang="ko-K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Item Reader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1600" dirty="0" smtClean="0">
              <a:latin typeface="+mn-ea"/>
              <a:cs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071810"/>
            <a:ext cx="239728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ItemReader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1500174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400" b="1" dirty="0" err="1" smtClean="0"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cs typeface="HY견고딕"/>
              </a:rPr>
              <a:t>FlatFleItemReader</a:t>
            </a:r>
            <a:r>
              <a:rPr lang="en-US" altLang="ko-KR" sz="2400" b="1" dirty="0" smtClean="0">
                <a:effectLst>
                  <a:innerShdw blurRad="50800" dist="50800" dir="13500000">
                    <a:srgbClr val="000000">
                      <a:alpha val="80000"/>
                    </a:srgbClr>
                  </a:innerShdw>
                </a:effectLst>
                <a:latin typeface="+mj-ea"/>
                <a:cs typeface="HY견고딕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kumimoji="0" lang="ko-KR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플렛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파일을 읽고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, </a:t>
            </a:r>
            <a:r>
              <a:rPr kumimoji="0" lang="ko-KR" alt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파싱하는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기본적인 기능 제공</a:t>
            </a: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kumimoji="0" lang="ko-KR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필수 의존성</a:t>
            </a: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Resource, </a:t>
            </a:r>
            <a:r>
              <a:rPr lang="en-US" altLang="ko-KR" sz="1600" dirty="0" err="1" smtClean="0">
                <a:latin typeface="+mn-ea"/>
                <a:cs typeface="맑은 고딕"/>
              </a:rPr>
              <a:t>FieldSetMapper</a:t>
            </a:r>
            <a:r>
              <a:rPr lang="en-US" altLang="ko-KR" sz="1600" dirty="0" smtClean="0">
                <a:latin typeface="+mn-ea"/>
                <a:cs typeface="맑은 고딕"/>
              </a:rPr>
              <a:t>, </a:t>
            </a:r>
            <a:r>
              <a:rPr lang="en-US" altLang="ko-KR" sz="1600" dirty="0" err="1" smtClean="0">
                <a:latin typeface="+mn-ea"/>
                <a:cs typeface="맑은 고딕"/>
              </a:rPr>
              <a:t>LineTokenizer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ko-KR" altLang="en-US" sz="2200" dirty="0" smtClean="0">
                <a:latin typeface="+mn-ea"/>
                <a:cs typeface="맑은 고딕"/>
              </a:rPr>
              <a:t>처리 순서</a:t>
            </a:r>
            <a:endParaRPr lang="en-US" altLang="ko-KR" sz="2200" dirty="0" smtClean="0">
              <a:latin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</a:pPr>
            <a:endParaRPr lang="en-US" altLang="ko-KR" sz="1600" dirty="0" smtClean="0">
              <a:latin typeface="+mn-ea"/>
              <a:cs typeface="맑은 고딕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28662" y="3857628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FlatFile</a:t>
            </a:r>
            <a:r>
              <a:rPr lang="en-US" altLang="ko-KR" sz="1200" dirty="0" smtClean="0"/>
              <a:t> 1 line to String</a:t>
            </a:r>
            <a:endParaRPr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500430" y="3857628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200" dirty="0" smtClean="0">
                <a:solidFill>
                  <a:prstClr val="white"/>
                </a:solidFill>
              </a:rPr>
              <a:t>String to </a:t>
            </a:r>
            <a:r>
              <a:rPr lang="en-US" altLang="ko-KR" sz="1200" dirty="0" err="1" smtClean="0">
                <a:solidFill>
                  <a:prstClr val="white"/>
                </a:solidFill>
              </a:rPr>
              <a:t>FieldSet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72198" y="3857628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FieldSet</a:t>
            </a:r>
            <a:r>
              <a:rPr lang="en-US" altLang="ko-KR" sz="1200" dirty="0" smtClean="0"/>
              <a:t> to Mapped Object</a:t>
            </a:r>
            <a:endParaRPr lang="ko-KR" altLang="en-US" sz="1200" dirty="0"/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1357290" y="5214950"/>
            <a:ext cx="1785950" cy="6429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By </a:t>
            </a:r>
            <a:r>
              <a:rPr lang="en-US" altLang="ko-KR" sz="1200" dirty="0" err="1" smtClean="0"/>
              <a:t>LineReader</a:t>
            </a:r>
            <a:endParaRPr lang="ko-KR" altLang="en-US" sz="1200" dirty="0"/>
          </a:p>
        </p:txBody>
      </p:sp>
      <p:sp>
        <p:nvSpPr>
          <p:cNvPr id="13" name="한쪽 모서리가 잘린 사각형 12"/>
          <p:cNvSpPr/>
          <p:nvPr/>
        </p:nvSpPr>
        <p:spPr>
          <a:xfrm>
            <a:off x="4143372" y="5214950"/>
            <a:ext cx="1785950" cy="6429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By </a:t>
            </a:r>
            <a:r>
              <a:rPr lang="en-US" altLang="ko-KR" sz="1200" dirty="0" err="1" smtClean="0"/>
              <a:t>LineTokenizer</a:t>
            </a:r>
            <a:endParaRPr lang="ko-KR" altLang="en-US" sz="1200" dirty="0"/>
          </a:p>
        </p:txBody>
      </p:sp>
      <p:sp>
        <p:nvSpPr>
          <p:cNvPr id="14" name="한쪽 모서리가 잘린 사각형 13"/>
          <p:cNvSpPr/>
          <p:nvPr/>
        </p:nvSpPr>
        <p:spPr>
          <a:xfrm>
            <a:off x="6929454" y="5214950"/>
            <a:ext cx="1785950" cy="6429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By </a:t>
            </a:r>
            <a:r>
              <a:rPr lang="en-US" altLang="ko-KR" sz="1200" dirty="0" err="1" smtClean="0"/>
              <a:t>FieldSetMapper</a:t>
            </a:r>
            <a:endParaRPr lang="ko-KR" altLang="en-US" sz="1200" dirty="0"/>
          </a:p>
        </p:txBody>
      </p:sp>
      <p:cxnSp>
        <p:nvCxnSpPr>
          <p:cNvPr id="16" name="직선 화살표 연결선 15"/>
          <p:cNvCxnSpPr>
            <a:stCxn id="9" idx="3"/>
            <a:endCxn id="10" idx="1"/>
          </p:cNvCxnSpPr>
          <p:nvPr/>
        </p:nvCxnSpPr>
        <p:spPr>
          <a:xfrm>
            <a:off x="2857488" y="414338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429256" y="414338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9" idx="2"/>
            <a:endCxn id="12" idx="3"/>
          </p:cNvCxnSpPr>
          <p:nvPr/>
        </p:nvCxnSpPr>
        <p:spPr>
          <a:xfrm rot="16200000" flipH="1">
            <a:off x="1678761" y="4643446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16200000" flipH="1">
            <a:off x="7143768" y="4643446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6200000" flipH="1">
            <a:off x="4357686" y="4643446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ItemReader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1500174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ko-KR" altLang="en-US" sz="2000" b="1" dirty="0" smtClean="0"/>
              <a:t>속성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b="1" dirty="0" smtClean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400" b="1" dirty="0" err="1" smtClean="0"/>
              <a:t>FieldSet</a:t>
            </a: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 </a:t>
            </a:r>
            <a:r>
              <a:rPr lang="ko-KR" altLang="en-US" sz="1600" dirty="0" smtClean="0">
                <a:latin typeface="+mn-ea"/>
                <a:cs typeface="맑은 고딕"/>
              </a:rPr>
              <a:t>플랫 파일을 데이터베이스 사용하듯이 </a:t>
            </a:r>
            <a:r>
              <a:rPr lang="ko-KR" altLang="en-US" sz="1600" dirty="0" err="1" smtClean="0">
                <a:latin typeface="+mn-ea"/>
                <a:cs typeface="맑은 고딕"/>
              </a:rPr>
              <a:t>컬럼과</a:t>
            </a:r>
            <a:r>
              <a:rPr lang="en-US" altLang="ko-KR" sz="1600" dirty="0" smtClean="0">
                <a:latin typeface="+mn-ea"/>
                <a:cs typeface="맑은 고딕"/>
              </a:rPr>
              <a:t> </a:t>
            </a:r>
            <a:r>
              <a:rPr lang="ko-KR" altLang="en-US" sz="1600" dirty="0" smtClean="0">
                <a:latin typeface="+mn-ea"/>
                <a:cs typeface="맑은 고딕"/>
              </a:rPr>
              <a:t>행의 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	 </a:t>
            </a:r>
            <a:r>
              <a:rPr lang="ko-KR" altLang="en-US" sz="1600" dirty="0" smtClean="0">
                <a:latin typeface="+mn-ea"/>
                <a:cs typeface="맑은 고딕"/>
              </a:rPr>
              <a:t>개념을</a:t>
            </a:r>
            <a:r>
              <a:rPr lang="en-US" altLang="ko-KR" sz="1600" dirty="0" smtClean="0">
                <a:latin typeface="+mn-ea"/>
                <a:cs typeface="맑은 고딕"/>
              </a:rPr>
              <a:t> </a:t>
            </a:r>
            <a:r>
              <a:rPr lang="ko-KR" altLang="en-US" sz="1600" dirty="0" smtClean="0">
                <a:latin typeface="+mn-ea"/>
                <a:cs typeface="맑은 고딕"/>
              </a:rPr>
              <a:t>도입해서 객체</a:t>
            </a:r>
            <a:r>
              <a:rPr lang="en-US" altLang="ko-KR" sz="1600" dirty="0" smtClean="0">
                <a:latin typeface="+mn-ea"/>
                <a:cs typeface="맑은 고딕"/>
              </a:rPr>
              <a:t>(</a:t>
            </a:r>
            <a:r>
              <a:rPr lang="en-US" altLang="ko-KR" sz="1600" dirty="0" err="1" smtClean="0">
                <a:latin typeface="+mn-ea"/>
                <a:cs typeface="맑은 고딕"/>
              </a:rPr>
              <a:t>FieldSet</a:t>
            </a:r>
            <a:r>
              <a:rPr lang="en-US" altLang="ko-KR" sz="1600" dirty="0" smtClean="0">
                <a:latin typeface="+mn-ea"/>
                <a:cs typeface="맑은 고딕"/>
              </a:rPr>
              <a:t>) </a:t>
            </a:r>
            <a:r>
              <a:rPr lang="ko-KR" altLang="en-US" sz="1600" dirty="0" smtClean="0">
                <a:latin typeface="+mn-ea"/>
                <a:cs typeface="맑은 고딕"/>
              </a:rPr>
              <a:t>생성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 </a:t>
            </a:r>
            <a:r>
              <a:rPr lang="ko-KR" altLang="en-US" sz="1600" dirty="0" smtClean="0">
                <a:latin typeface="+mn-ea"/>
                <a:cs typeface="맑은 고딕"/>
              </a:rPr>
              <a:t>입력 파일에 대한 일관적인 </a:t>
            </a:r>
            <a:r>
              <a:rPr lang="ko-KR" altLang="en-US" sz="1600" dirty="0" err="1" smtClean="0">
                <a:latin typeface="+mn-ea"/>
                <a:cs typeface="맑은 고딕"/>
              </a:rPr>
              <a:t>파싱</a:t>
            </a:r>
            <a:r>
              <a:rPr lang="ko-KR" altLang="en-US" sz="1600" dirty="0" smtClean="0">
                <a:latin typeface="+mn-ea"/>
                <a:cs typeface="맑은 고딕"/>
              </a:rPr>
              <a:t> 제공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 </a:t>
            </a:r>
            <a:r>
              <a:rPr lang="en-US" altLang="ko-KR" sz="2200" dirty="0" smtClean="0">
                <a:latin typeface="+mn-ea"/>
                <a:cs typeface="맑은 고딕"/>
              </a:rPr>
              <a:t> </a:t>
            </a:r>
            <a:r>
              <a:rPr lang="en-US" altLang="ko-KR" sz="1600" dirty="0" smtClean="0">
                <a:latin typeface="+mn-ea"/>
                <a:cs typeface="맑은 고딕"/>
              </a:rPr>
              <a:t>JDBC</a:t>
            </a:r>
            <a:r>
              <a:rPr lang="ko-KR" altLang="en-US" sz="1600" dirty="0" smtClean="0">
                <a:latin typeface="+mn-ea"/>
                <a:cs typeface="맑은 고딕"/>
              </a:rPr>
              <a:t>의 </a:t>
            </a:r>
            <a:r>
              <a:rPr lang="en-US" altLang="ko-KR" sz="1600" dirty="0" err="1" smtClean="0">
                <a:latin typeface="+mn-ea"/>
                <a:cs typeface="맑은 고딕"/>
              </a:rPr>
              <a:t>ResultSet</a:t>
            </a:r>
            <a:r>
              <a:rPr lang="ko-KR" altLang="en-US" sz="1600" dirty="0" smtClean="0">
                <a:latin typeface="+mn-ea"/>
                <a:cs typeface="맑은 고딕"/>
              </a:rPr>
              <a:t>과 비슷한 개념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dirty="0" smtClean="0">
              <a:gradFill flip="none"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innerShdw blurRad="50800" dist="50800" dir="13500000">
                  <a:srgbClr val="000000">
                    <a:alpha val="80000"/>
                  </a:srgbClr>
                </a:innerShdw>
              </a:effectLst>
              <a:latin typeface="+mj-ea"/>
              <a:cs typeface="HY견고딕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224" y="1978444"/>
          <a:ext cx="6286544" cy="2133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9860"/>
                <a:gridCol w="4816684"/>
              </a:tblGrid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/>
                        <a:t>속성명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설명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Resource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/>
                        <a:t>읽어들일</a:t>
                      </a:r>
                      <a:r>
                        <a:rPr lang="ko-KR" altLang="en-US" sz="800" dirty="0" smtClean="0"/>
                        <a:t> 데이터의 위치를 지정 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파일이나 </a:t>
                      </a:r>
                      <a:r>
                        <a:rPr lang="en-US" altLang="ko-KR" sz="800" dirty="0" err="1" smtClean="0"/>
                        <a:t>url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Encoding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읽을 </a:t>
                      </a:r>
                      <a:r>
                        <a:rPr lang="ko-KR" altLang="en-US" sz="800" dirty="0" err="1" smtClean="0"/>
                        <a:t>인코딩</a:t>
                      </a:r>
                      <a:r>
                        <a:rPr lang="ko-KR" altLang="en-US" sz="800" dirty="0" smtClean="0"/>
                        <a:t> 방식</a:t>
                      </a:r>
                      <a:r>
                        <a:rPr lang="en-US" altLang="ko-KR" sz="800" dirty="0" smtClean="0"/>
                        <a:t>. </a:t>
                      </a:r>
                      <a:r>
                        <a:rPr lang="ko-KR" altLang="en-US" sz="800" dirty="0" smtClean="0"/>
                        <a:t>디폴트는 </a:t>
                      </a:r>
                      <a:r>
                        <a:rPr lang="en-US" altLang="ko-KR" sz="800" dirty="0" smtClean="0"/>
                        <a:t>‘ISO-8859-1’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Comments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각 열의 이름</a:t>
                      </a:r>
                      <a:endParaRPr lang="ko-KR" altLang="en-US" sz="800" dirty="0"/>
                    </a:p>
                  </a:txBody>
                  <a:tcPr/>
                </a:tc>
              </a:tr>
              <a:tr h="1998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fieldSetMapper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행을</a:t>
                      </a:r>
                      <a:r>
                        <a:rPr lang="en-US" altLang="ko-KR" sz="800" dirty="0" smtClean="0"/>
                        <a:t> </a:t>
                      </a:r>
                      <a:r>
                        <a:rPr lang="ko-KR" altLang="en-US" sz="800" dirty="0" smtClean="0"/>
                        <a:t>읽어서 저장한 객체인 </a:t>
                      </a:r>
                      <a:r>
                        <a:rPr lang="en-US" altLang="ko-KR" sz="800" dirty="0" err="1" smtClean="0"/>
                        <a:t>FieldSet</a:t>
                      </a:r>
                      <a:r>
                        <a:rPr lang="ko-KR" altLang="en-US" sz="800" dirty="0" smtClean="0"/>
                        <a:t>을 다시 객체로 매핑시켜 주는 </a:t>
                      </a:r>
                      <a:r>
                        <a:rPr lang="en-US" altLang="ko-KR" sz="800" dirty="0" err="1" smtClean="0"/>
                        <a:t>fieldSetMapper</a:t>
                      </a:r>
                      <a:r>
                        <a:rPr lang="ko-KR" altLang="en-US" sz="800" dirty="0" smtClean="0"/>
                        <a:t>를 지정한다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9982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RecordSeparator</a:t>
                      </a:r>
                      <a:r>
                        <a:rPr lang="en-US" altLang="ko-KR" sz="800" baseline="0" dirty="0" smtClean="0"/>
                        <a:t> Policy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각 행을 어떻게 구분할 것인지를 정의하는 </a:t>
                      </a:r>
                      <a:r>
                        <a:rPr lang="en-US" altLang="ko-KR" sz="800" dirty="0" err="1" smtClean="0"/>
                        <a:t>RecordSeparatorPolicy</a:t>
                      </a:r>
                      <a:r>
                        <a:rPr lang="ko-KR" altLang="en-US" sz="800" dirty="0" smtClean="0"/>
                        <a:t>를 구현한 클래스를 지정한다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saveStatus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ExcutionContext</a:t>
                      </a:r>
                      <a:r>
                        <a:rPr lang="ko-KR" altLang="en-US" sz="800" dirty="0" smtClean="0"/>
                        <a:t>를 이용해 상태를 저장할지 지정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firstLineIsHeader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err="1" smtClean="0"/>
                        <a:t>첫줄이</a:t>
                      </a:r>
                      <a:r>
                        <a:rPr lang="ko-KR" altLang="en-US" sz="800" dirty="0" smtClean="0"/>
                        <a:t> </a:t>
                      </a:r>
                      <a:r>
                        <a:rPr lang="ko-KR" altLang="en-US" sz="800" dirty="0" err="1" smtClean="0"/>
                        <a:t>컬럼의</a:t>
                      </a:r>
                      <a:r>
                        <a:rPr lang="ko-KR" altLang="en-US" sz="800" dirty="0" smtClean="0"/>
                        <a:t> 이름을 나타내는 헤더인지의 여부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lineToSkip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파일의 첫 부분에서 읽지 않고 넘길 라인의 수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1492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err="1" smtClean="0"/>
                        <a:t>lineTokenizer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/>
                        <a:t>각행을 읽어서 </a:t>
                      </a:r>
                      <a:r>
                        <a:rPr lang="en-US" altLang="ko-KR" sz="800" dirty="0" err="1" smtClean="0"/>
                        <a:t>fieldSet</a:t>
                      </a:r>
                      <a:r>
                        <a:rPr lang="en-US" altLang="ko-KR" sz="800" dirty="0" smtClean="0"/>
                        <a:t> </a:t>
                      </a:r>
                      <a:r>
                        <a:rPr lang="ko-KR" altLang="en-US" sz="800" dirty="0" smtClean="0"/>
                        <a:t>객체로 만들어주는 </a:t>
                      </a:r>
                      <a:r>
                        <a:rPr lang="en-US" altLang="ko-KR" sz="800" dirty="0" err="1" smtClean="0"/>
                        <a:t>lineTokenizer</a:t>
                      </a:r>
                      <a:r>
                        <a:rPr lang="ko-KR" altLang="en-US" sz="800" dirty="0" smtClean="0"/>
                        <a:t>를 지정해 준다</a:t>
                      </a:r>
                      <a:r>
                        <a:rPr lang="en-US" altLang="ko-KR" sz="800" dirty="0" smtClean="0"/>
                        <a:t>.</a:t>
                      </a:r>
                      <a:endParaRPr lang="ko-KR" altLang="en-US" sz="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429264"/>
            <a:ext cx="2032000" cy="63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ItemReader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1500174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400" b="1" dirty="0" err="1" smtClean="0"/>
              <a:t>LineTokenizer</a:t>
            </a: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200" dirty="0" smtClean="0">
                <a:latin typeface="+mn-ea"/>
                <a:cs typeface="맑은 고딕"/>
              </a:rPr>
              <a:t> String -&gt; </a:t>
            </a:r>
            <a:r>
              <a:rPr lang="en-US" altLang="ko-KR" sz="2200" dirty="0" err="1" smtClean="0">
                <a:latin typeface="+mn-ea"/>
                <a:cs typeface="맑은 고딕"/>
              </a:rPr>
              <a:t>FieldSet</a:t>
            </a:r>
            <a:r>
              <a:rPr lang="en-US" altLang="ko-KR" sz="2200" dirty="0" smtClean="0">
                <a:latin typeface="+mn-ea"/>
                <a:cs typeface="맑은 고딕"/>
              </a:rPr>
              <a:t> </a:t>
            </a:r>
            <a:r>
              <a:rPr lang="ko-KR" altLang="en-US" sz="2200" dirty="0" smtClean="0">
                <a:latin typeface="+mn-ea"/>
                <a:cs typeface="맑은 고딕"/>
              </a:rPr>
              <a:t>으로 변환</a:t>
            </a:r>
            <a:endParaRPr lang="en-US" altLang="ko-KR" sz="2200" dirty="0" smtClean="0">
              <a:latin typeface="+mn-ea"/>
              <a:cs typeface="맑은 고딕"/>
            </a:endParaRP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200" dirty="0" smtClean="0">
                <a:latin typeface="+mn-ea"/>
                <a:cs typeface="맑은 고딕"/>
              </a:rPr>
              <a:t> </a:t>
            </a:r>
            <a:r>
              <a:rPr lang="ko-KR" altLang="en-US" sz="2200" dirty="0" smtClean="0">
                <a:latin typeface="+mn-ea"/>
                <a:cs typeface="맑은 고딕"/>
              </a:rPr>
              <a:t>종류</a:t>
            </a: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err="1" smtClean="0">
                <a:latin typeface="+mn-ea"/>
                <a:cs typeface="맑은 고딕"/>
              </a:rPr>
              <a:t>DelimitedLineTokenizer</a:t>
            </a:r>
            <a:r>
              <a:rPr lang="en-US" altLang="ko-KR" sz="1600" dirty="0" smtClean="0">
                <a:latin typeface="+mn-ea"/>
                <a:cs typeface="맑은 고딕"/>
              </a:rPr>
              <a:t> : </a:t>
            </a:r>
            <a:r>
              <a:rPr lang="ko-KR" altLang="en-US" sz="1600" dirty="0" err="1" smtClean="0">
                <a:latin typeface="+mn-ea"/>
                <a:cs typeface="맑은 고딕"/>
              </a:rPr>
              <a:t>구분자에</a:t>
            </a:r>
            <a:r>
              <a:rPr lang="ko-KR" altLang="en-US" sz="1600" dirty="0" smtClean="0">
                <a:latin typeface="+mn-ea"/>
                <a:cs typeface="맑은 고딕"/>
              </a:rPr>
              <a:t> 의해서 각 레코드 구분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err="1" smtClean="0">
                <a:latin typeface="+mn-ea"/>
                <a:cs typeface="맑은 고딕"/>
              </a:rPr>
              <a:t>FixedLengthTokenizer</a:t>
            </a:r>
            <a:r>
              <a:rPr lang="en-US" altLang="ko-KR" sz="1600" dirty="0" smtClean="0">
                <a:latin typeface="+mn-ea"/>
                <a:cs typeface="맑은 고딕"/>
              </a:rPr>
              <a:t> : </a:t>
            </a:r>
            <a:r>
              <a:rPr lang="ko-KR" altLang="en-US" sz="1600" dirty="0" smtClean="0">
                <a:latin typeface="+mn-ea"/>
                <a:cs typeface="맑은 고딕"/>
              </a:rPr>
              <a:t>정해진 길이로 각 레코드 구분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err="1" smtClean="0">
                <a:latin typeface="+mn-ea"/>
                <a:cs typeface="맑은 고딕"/>
              </a:rPr>
              <a:t>PrefixMatchingCompositeLineTokenizer</a:t>
            </a:r>
            <a:r>
              <a:rPr lang="en-US" altLang="ko-KR" sz="1600" dirty="0" smtClean="0">
                <a:latin typeface="+mn-ea"/>
                <a:cs typeface="맑은 고딕"/>
              </a:rPr>
              <a:t> : </a:t>
            </a:r>
            <a:r>
              <a:rPr lang="ko-KR" altLang="en-US" sz="1600" dirty="0" smtClean="0">
                <a:latin typeface="+mn-ea"/>
                <a:cs typeface="맑은 고딕"/>
              </a:rPr>
              <a:t>앞 첨자로 레코드구분 </a:t>
            </a:r>
            <a:r>
              <a:rPr lang="en-US" altLang="ko-KR" sz="1600" dirty="0" smtClean="0">
                <a:latin typeface="+mn-ea"/>
                <a:cs typeface="맑은 고딕"/>
              </a:rPr>
              <a:t>(1.x)</a:t>
            </a: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400" dirty="0" smtClean="0">
              <a:gradFill flip="none"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effectLst>
                <a:innerShdw blurRad="50800" dist="50800" dir="13500000">
                  <a:srgbClr val="000000">
                    <a:alpha val="80000"/>
                  </a:srgbClr>
                </a:innerShdw>
              </a:effectLst>
              <a:latin typeface="+mj-ea"/>
              <a:cs typeface="HY견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357562"/>
            <a:ext cx="3687990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ItemWriter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1000100" y="3566035"/>
          <a:ext cx="5000660" cy="15060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3500462"/>
              </a:tblGrid>
              <a:tr h="2004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aseline="0" dirty="0" smtClean="0">
                          <a:solidFill>
                            <a:srgbClr val="FFFFFF"/>
                          </a:solidFill>
                          <a:latin typeface="YGO14-Identity-H"/>
                        </a:rPr>
                        <a:t>Writer </a:t>
                      </a:r>
                      <a:r>
                        <a:rPr lang="ko-KR" altLang="en-US" sz="800" baseline="0" dirty="0" smtClean="0">
                          <a:solidFill>
                            <a:srgbClr val="FFFFFF"/>
                          </a:solidFill>
                          <a:latin typeface="YGO14-Identity-H"/>
                        </a:rPr>
                        <a:t>이름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설명</a:t>
                      </a:r>
                      <a:endParaRPr lang="ko-KR" altLang="en-US" sz="800" dirty="0"/>
                    </a:p>
                  </a:txBody>
                  <a:tcPr/>
                </a:tc>
              </a:tr>
              <a:tr h="20048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FlatFileItemWriter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o-KR" altLang="en-US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구분자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csv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와 같은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갖는 파일 또는 고정 길이파일로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225879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MultiResourceItemWriter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여러 개의 파일로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20048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JdbcBatchItemWriter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Jdbc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배치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 형태로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20048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HibernateItemWriter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Hibernate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20048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IbatisBatchWriter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Ibatis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 이용해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  <a:tr h="20048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StaxEventItemWriter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XML 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파일로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을 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kumimoji="0" lang="ko-KR" alt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한다</a:t>
                      </a:r>
                      <a:r>
                        <a:rPr kumimoji="0" lang="en-US" altLang="ko-KR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내용 개체 틀 2"/>
          <p:cNvSpPr txBox="1">
            <a:spLocks/>
          </p:cNvSpPr>
          <p:nvPr/>
        </p:nvSpPr>
        <p:spPr>
          <a:xfrm>
            <a:off x="500034" y="1500174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대상 타입에 관계없이 일관된 쓰기 작업 </a:t>
            </a: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altLang="ko-KR" sz="2200" dirty="0" smtClean="0">
                <a:latin typeface="+mn-ea"/>
                <a:cs typeface="맑은 고딕"/>
              </a:rPr>
              <a:t>    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행위에 대한 인터페이스</a:t>
            </a: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대표적인 지원 타입</a:t>
            </a: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smtClean="0">
                <a:latin typeface="+mn-ea"/>
                <a:cs typeface="맑은 고딕"/>
              </a:rPr>
              <a:t>XML,</a:t>
            </a:r>
            <a:r>
              <a:rPr lang="ko-KR" altLang="en-US" sz="1600" dirty="0" smtClean="0">
                <a:latin typeface="+mn-ea"/>
                <a:cs typeface="맑은 고딕"/>
              </a:rPr>
              <a:t>플랫 파일</a:t>
            </a:r>
            <a:r>
              <a:rPr lang="en-US" altLang="ko-KR" sz="1600" dirty="0" smtClean="0">
                <a:latin typeface="+mn-ea"/>
                <a:cs typeface="맑은 고딕"/>
              </a:rPr>
              <a:t>, DB </a:t>
            </a:r>
            <a:r>
              <a:rPr lang="ko-KR" altLang="en-US" sz="1600" dirty="0" smtClean="0">
                <a:latin typeface="+mn-ea"/>
                <a:cs typeface="맑은 고딕"/>
              </a:rPr>
              <a:t>등</a:t>
            </a:r>
            <a:endParaRPr lang="en-US" altLang="ko-KR" sz="1600" dirty="0" smtClean="0">
              <a:latin typeface="+mn-ea"/>
              <a:cs typeface="맑은 고딕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14554"/>
            <a:ext cx="1937875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1. </a:t>
            </a:r>
            <a:r>
              <a:rPr lang="ko-KR" altLang="en-US" sz="4400" dirty="0" smtClean="0"/>
              <a:t>배치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ItemWriter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215338" y="5572140"/>
            <a:ext cx="500066" cy="839776"/>
          </a:xfrm>
        </p:spPr>
        <p:txBody>
          <a:bodyPr/>
          <a:lstStyle/>
          <a:p>
            <a:endParaRPr lang="ko-KR" altLang="en-US" sz="1200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1500174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lang="en-US" altLang="ko-KR" sz="2800" b="1" dirty="0" err="1" smtClean="0">
                <a:latin typeface="+mn-ea"/>
                <a:cs typeface="맑은 고딕"/>
              </a:rPr>
              <a:t>FlatFileWriter</a:t>
            </a:r>
            <a:r>
              <a:rPr lang="en-US" altLang="ko-KR" sz="2200" b="1" dirty="0" smtClean="0">
                <a:latin typeface="+mn-ea"/>
                <a:cs typeface="맑은 고딕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ko-KR" altLang="en-US" sz="2200" dirty="0" smtClean="0">
                <a:latin typeface="+mn-ea"/>
                <a:cs typeface="맑은 고딕"/>
              </a:rPr>
              <a:t>데이터를 플랫 파일에 쓰는 기능 제공</a:t>
            </a: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kumimoji="0" lang="ko-KR" alt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의존성</a:t>
            </a: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en-US" altLang="ko-KR" sz="1600" dirty="0" smtClean="0">
                <a:latin typeface="+mn-ea"/>
                <a:cs typeface="맑은 고딕"/>
              </a:rPr>
              <a:t>Resource, </a:t>
            </a:r>
            <a:r>
              <a:rPr lang="en-US" altLang="ko-KR" sz="1600" dirty="0" err="1" smtClean="0">
                <a:latin typeface="+mn-ea"/>
                <a:cs typeface="맑은 고딕"/>
              </a:rPr>
              <a:t>LineAggregator</a:t>
            </a:r>
            <a:r>
              <a:rPr lang="en-US" altLang="ko-KR" sz="1600" dirty="0" smtClean="0">
                <a:latin typeface="+mn-ea"/>
                <a:cs typeface="맑은 고딕"/>
              </a:rPr>
              <a:t>, </a:t>
            </a:r>
            <a:r>
              <a:rPr lang="en-US" altLang="ko-KR" sz="1600" dirty="0" err="1" smtClean="0">
                <a:latin typeface="+mn-ea"/>
                <a:cs typeface="맑은 고딕"/>
              </a:rPr>
              <a:t>FieldSetCreator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r>
              <a:rPr lang="ko-KR" altLang="en-US" sz="2200" dirty="0" smtClean="0">
                <a:latin typeface="+mn-ea"/>
                <a:cs typeface="맑은 고딕"/>
              </a:rPr>
              <a:t>처리 순서</a:t>
            </a:r>
            <a:endParaRPr lang="en-US" altLang="ko-KR" sz="2200" dirty="0" smtClean="0">
              <a:latin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</a:pPr>
            <a:endParaRPr lang="en-US" altLang="ko-KR" sz="1600" dirty="0" smtClean="0">
              <a:latin typeface="+mn-ea"/>
              <a:cs typeface="맑은 고딕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57224" y="4500570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Mapped Object to Field set</a:t>
            </a:r>
            <a:endParaRPr lang="ko-KR" altLang="en-US" sz="1200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428992" y="4500570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1200" dirty="0" err="1" smtClean="0">
                <a:solidFill>
                  <a:prstClr val="white"/>
                </a:solidFill>
              </a:rPr>
              <a:t>FieldSet</a:t>
            </a:r>
            <a:r>
              <a:rPr lang="en-US" altLang="ko-KR" sz="1200" dirty="0" smtClean="0">
                <a:solidFill>
                  <a:prstClr val="white"/>
                </a:solidFill>
              </a:rPr>
              <a:t> to String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000760" y="4500570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String to </a:t>
            </a:r>
            <a:r>
              <a:rPr lang="en-US" altLang="ko-KR" sz="1200" dirty="0" err="1" smtClean="0"/>
              <a:t>FlatFileItem`s</a:t>
            </a:r>
            <a:r>
              <a:rPr lang="en-US" altLang="ko-KR" sz="1200" dirty="0" smtClean="0"/>
              <a:t> one line</a:t>
            </a:r>
            <a:endParaRPr lang="ko-KR" altLang="en-US" sz="1200" dirty="0"/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1285852" y="5857892"/>
            <a:ext cx="1785950" cy="6429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By </a:t>
            </a:r>
            <a:r>
              <a:rPr lang="en-US" altLang="ko-KR" sz="1200" dirty="0" err="1" smtClean="0"/>
              <a:t>FieldSetCreator</a:t>
            </a:r>
            <a:endParaRPr lang="ko-KR" altLang="en-US" sz="1200" dirty="0"/>
          </a:p>
        </p:txBody>
      </p:sp>
      <p:sp>
        <p:nvSpPr>
          <p:cNvPr id="13" name="한쪽 모서리가 잘린 사각형 12"/>
          <p:cNvSpPr/>
          <p:nvPr/>
        </p:nvSpPr>
        <p:spPr>
          <a:xfrm>
            <a:off x="4071934" y="5857892"/>
            <a:ext cx="1785950" cy="6429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err="1" smtClean="0"/>
              <a:t>LineAggregator</a:t>
            </a:r>
            <a:endParaRPr lang="ko-KR" altLang="en-US" sz="1200" dirty="0"/>
          </a:p>
        </p:txBody>
      </p:sp>
      <p:sp>
        <p:nvSpPr>
          <p:cNvPr id="14" name="한쪽 모서리가 잘린 사각형 13"/>
          <p:cNvSpPr/>
          <p:nvPr/>
        </p:nvSpPr>
        <p:spPr>
          <a:xfrm>
            <a:off x="6858016" y="5857892"/>
            <a:ext cx="1785950" cy="6429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By </a:t>
            </a:r>
            <a:r>
              <a:rPr lang="en-US" altLang="ko-KR" sz="1200" dirty="0" err="1" smtClean="0"/>
              <a:t>FlatFileItemWriter</a:t>
            </a:r>
            <a:endParaRPr lang="ko-KR" altLang="en-US" sz="1200" dirty="0"/>
          </a:p>
        </p:txBody>
      </p:sp>
      <p:cxnSp>
        <p:nvCxnSpPr>
          <p:cNvPr id="16" name="직선 화살표 연결선 15"/>
          <p:cNvCxnSpPr>
            <a:stCxn id="9" idx="3"/>
            <a:endCxn id="10" idx="1"/>
          </p:cNvCxnSpPr>
          <p:nvPr/>
        </p:nvCxnSpPr>
        <p:spPr>
          <a:xfrm>
            <a:off x="2786050" y="478632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5357818" y="478632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9" idx="2"/>
            <a:endCxn id="12" idx="3"/>
          </p:cNvCxnSpPr>
          <p:nvPr/>
        </p:nvCxnSpPr>
        <p:spPr>
          <a:xfrm rot="16200000" flipH="1">
            <a:off x="1607323" y="5286388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rot="16200000" flipH="1">
            <a:off x="7072330" y="5286388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rot="16200000" flipH="1">
            <a:off x="4286248" y="5286388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29642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ItemWriter</a:t>
            </a:r>
            <a:r>
              <a:rPr lang="en-US" altLang="ko-KR" sz="2700" dirty="0" smtClean="0"/>
              <a:t>)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1500174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FieldSetCreator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Mapped Object 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를 </a:t>
            </a:r>
            <a:r>
              <a:rPr kumimoji="0" lang="en-US" altLang="ko-K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FieldSet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을 변환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. (2.X 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에는 삭제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)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342900" lvl="0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2800" b="1" dirty="0" err="1" smtClean="0">
                <a:latin typeface="+mn-ea"/>
                <a:cs typeface="맑은 고딕"/>
              </a:rPr>
              <a:t>LineAggregator</a:t>
            </a:r>
            <a:endParaRPr lang="en-US" altLang="ko-KR" sz="2800" b="1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dirty="0" err="1" smtClean="0">
                <a:latin typeface="+mn-ea"/>
                <a:cs typeface="맑은 고딕"/>
              </a:rPr>
              <a:t>FieldSet</a:t>
            </a:r>
            <a:r>
              <a:rPr lang="ko-KR" altLang="en-US" dirty="0" smtClean="0">
                <a:latin typeface="+mn-ea"/>
                <a:cs typeface="맑은 고딕"/>
              </a:rPr>
              <a:t>을 </a:t>
            </a:r>
            <a:r>
              <a:rPr lang="en-US" altLang="ko-KR" dirty="0" smtClean="0">
                <a:latin typeface="+mn-ea"/>
                <a:cs typeface="맑은 고딕"/>
              </a:rPr>
              <a:t>String</a:t>
            </a:r>
            <a:r>
              <a:rPr lang="ko-KR" altLang="en-US" dirty="0" smtClean="0">
                <a:latin typeface="+mn-ea"/>
                <a:cs typeface="맑은 고딕"/>
              </a:rPr>
              <a:t>으로 </a:t>
            </a:r>
            <a:r>
              <a:rPr lang="ko-KR" altLang="en-US" dirty="0" err="1" smtClean="0">
                <a:latin typeface="+mn-ea"/>
                <a:cs typeface="맑은 고딕"/>
              </a:rPr>
              <a:t>변환해줄때</a:t>
            </a:r>
            <a:r>
              <a:rPr lang="ko-KR" altLang="en-US" dirty="0" smtClean="0">
                <a:latin typeface="+mn-ea"/>
                <a:cs typeface="맑은 고딕"/>
              </a:rPr>
              <a:t> 사용</a:t>
            </a:r>
            <a:r>
              <a:rPr lang="en-US" altLang="ko-KR" dirty="0" smtClean="0">
                <a:latin typeface="+mn-ea"/>
                <a:cs typeface="맑은 고딕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ko-KR" altLang="en-US" dirty="0" smtClean="0">
                <a:latin typeface="+mn-ea"/>
                <a:cs typeface="맑은 고딕"/>
              </a:rPr>
              <a:t>종류</a:t>
            </a:r>
            <a:endParaRPr lang="en-US" altLang="ko-KR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200" dirty="0" smtClean="0">
              <a:latin typeface="+mn-ea"/>
              <a:cs typeface="맑은 고딕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928794" y="3071810"/>
            <a:ext cx="8786874" cy="535782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lang="en-US" altLang="ko-KR" sz="2200" dirty="0" smtClean="0">
              <a:latin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</a:pPr>
            <a:endParaRPr lang="en-US" altLang="ko-KR" sz="2200" dirty="0" smtClean="0">
              <a:latin typeface="+mn-ea"/>
              <a:cs typeface="맑은 고딕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71942"/>
            <a:ext cx="36830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2.2.3 Application Tier </a:t>
            </a:r>
            <a:r>
              <a:rPr lang="en-US" altLang="ko-KR" sz="2700" dirty="0" smtClean="0"/>
              <a:t>(Data Access)</a:t>
            </a:r>
            <a:endParaRPr lang="ko-KR" altLang="en-US" sz="2700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28596" y="1500174"/>
            <a:ext cx="8143932" cy="5143536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4000" b="1" dirty="0" smtClean="0"/>
              <a:t>정의</a:t>
            </a:r>
            <a:endParaRPr lang="en-US" altLang="ko-KR" sz="4000" b="1" dirty="0" smtClean="0"/>
          </a:p>
          <a:p>
            <a:pPr lvl="1"/>
            <a:r>
              <a:rPr lang="en-US" altLang="ko-KR" sz="2900" dirty="0" smtClean="0"/>
              <a:t>Spring</a:t>
            </a:r>
            <a:r>
              <a:rPr lang="ko-KR" altLang="en-US" sz="2900" dirty="0" smtClean="0"/>
              <a:t>의 데이터 접근 지원</a:t>
            </a:r>
            <a:r>
              <a:rPr lang="en-US" altLang="ko-KR" sz="2900" dirty="0" smtClean="0"/>
              <a:t>(Data Access)</a:t>
            </a:r>
            <a:r>
              <a:rPr lang="ko-KR" altLang="en-US" sz="2900" dirty="0" smtClean="0"/>
              <a:t>을 위한 단계</a:t>
            </a:r>
            <a:endParaRPr lang="en-US" altLang="ko-KR" sz="2900" dirty="0" smtClean="0"/>
          </a:p>
          <a:p>
            <a:pPr lvl="1"/>
            <a:endParaRPr lang="en-US" altLang="ko-KR" sz="1600" b="1" dirty="0" smtClean="0"/>
          </a:p>
          <a:p>
            <a:r>
              <a:rPr lang="ko-KR" altLang="en-US" sz="4000" b="1" dirty="0" smtClean="0"/>
              <a:t>종류</a:t>
            </a:r>
            <a:endParaRPr lang="en-US" altLang="ko-KR" sz="4000" b="1" dirty="0" smtClean="0"/>
          </a:p>
          <a:p>
            <a:pPr lvl="1"/>
            <a:r>
              <a:rPr lang="en-US" altLang="ko-KR" sz="3400" dirty="0" err="1" smtClean="0"/>
              <a:t>Jdbc</a:t>
            </a:r>
            <a:endParaRPr lang="en-US" altLang="ko-KR" sz="3400" dirty="0" smtClean="0"/>
          </a:p>
          <a:p>
            <a:pPr lvl="2"/>
            <a:r>
              <a:rPr lang="ko-KR" altLang="en-US" sz="2600" dirty="0" smtClean="0"/>
              <a:t>가장 기본적인 데이터 접근 지원 프레임워크</a:t>
            </a:r>
            <a:endParaRPr lang="en-US" altLang="ko-KR" sz="2600" dirty="0" smtClean="0"/>
          </a:p>
          <a:p>
            <a:pPr lvl="2"/>
            <a:r>
              <a:rPr lang="en-US" altLang="ko-KR" sz="2600" dirty="0" err="1" smtClean="0"/>
              <a:t>DriverManager</a:t>
            </a:r>
            <a:r>
              <a:rPr lang="en-US" altLang="ko-KR" sz="2600" dirty="0" smtClean="0"/>
              <a:t> </a:t>
            </a:r>
            <a:r>
              <a:rPr lang="ko-KR" altLang="en-US" sz="2600" dirty="0" smtClean="0"/>
              <a:t>클래스</a:t>
            </a:r>
            <a:r>
              <a:rPr lang="en-US" altLang="ko-KR" sz="2600" dirty="0" smtClean="0"/>
              <a:t>, Connection, </a:t>
            </a:r>
            <a:r>
              <a:rPr lang="ko-KR" altLang="en-US" sz="2600" dirty="0" smtClean="0"/>
              <a:t>다양한 구문 </a:t>
            </a:r>
            <a:r>
              <a:rPr lang="en-US" altLang="ko-KR" sz="2600" dirty="0" smtClean="0"/>
              <a:t>, </a:t>
            </a:r>
            <a:r>
              <a:rPr lang="en-US" altLang="ko-KR" sz="2600" dirty="0" err="1" smtClean="0"/>
              <a:t>ResultSet</a:t>
            </a:r>
            <a:r>
              <a:rPr lang="en-US" altLang="ko-KR" sz="2600" dirty="0" smtClean="0"/>
              <a:t> </a:t>
            </a:r>
            <a:r>
              <a:rPr lang="ko-KR" altLang="en-US" sz="2600" dirty="0" smtClean="0"/>
              <a:t>클래스로 구성</a:t>
            </a:r>
            <a:endParaRPr lang="en-US" altLang="ko-KR" sz="2600" dirty="0" smtClean="0"/>
          </a:p>
          <a:p>
            <a:pPr lvl="2"/>
            <a:r>
              <a:rPr lang="ko-KR" altLang="en-US" sz="2600" dirty="0" smtClean="0"/>
              <a:t>특징 </a:t>
            </a:r>
            <a:r>
              <a:rPr lang="en-US" altLang="ko-KR" sz="2600" dirty="0" smtClean="0"/>
              <a:t>: </a:t>
            </a:r>
            <a:r>
              <a:rPr lang="ko-KR" altLang="en-US" sz="2600" dirty="0" smtClean="0"/>
              <a:t>일괄처리 능력</a:t>
            </a:r>
            <a:endParaRPr lang="en-US" altLang="ko-KR" sz="2600" dirty="0" smtClean="0"/>
          </a:p>
          <a:p>
            <a:pPr lvl="1"/>
            <a:r>
              <a:rPr lang="en-US" altLang="ko-KR" sz="3400" dirty="0" err="1" smtClean="0"/>
              <a:t>Ibatis</a:t>
            </a:r>
            <a:endParaRPr lang="en-US" altLang="ko-KR" sz="3400" dirty="0" smtClean="0"/>
          </a:p>
          <a:p>
            <a:pPr lvl="2"/>
            <a:r>
              <a:rPr lang="en-US" altLang="ko-KR" sz="2600" dirty="0" smtClean="0"/>
              <a:t>ORM</a:t>
            </a:r>
            <a:r>
              <a:rPr lang="ko-KR" altLang="en-US" sz="2600" dirty="0" smtClean="0"/>
              <a:t>도구로 자바 빈 </a:t>
            </a:r>
            <a:r>
              <a:rPr lang="ko-KR" altLang="en-US" sz="2600" dirty="0" err="1" smtClean="0"/>
              <a:t>프로퍼티</a:t>
            </a:r>
            <a:r>
              <a:rPr lang="ko-KR" altLang="en-US" sz="2600" dirty="0" smtClean="0"/>
              <a:t> 값을 생성하는 데 필요한 </a:t>
            </a:r>
            <a:r>
              <a:rPr lang="en-US" altLang="ko-KR" sz="2600" dirty="0" smtClean="0"/>
              <a:t>SQL</a:t>
            </a:r>
            <a:r>
              <a:rPr lang="ko-KR" altLang="en-US" sz="2600" dirty="0" smtClean="0"/>
              <a:t>코드 직접 작성</a:t>
            </a:r>
            <a:r>
              <a:rPr lang="en-US" altLang="ko-KR" sz="2600" dirty="0" smtClean="0"/>
              <a:t>.</a:t>
            </a:r>
          </a:p>
          <a:p>
            <a:pPr lvl="2"/>
            <a:r>
              <a:rPr lang="ko-KR" altLang="en-US" sz="2600" dirty="0" smtClean="0"/>
              <a:t>각 데이터베이스에서 표준 </a:t>
            </a:r>
            <a:r>
              <a:rPr lang="en-US" altLang="ko-KR" sz="2600" dirty="0" smtClean="0"/>
              <a:t>SQL</a:t>
            </a:r>
            <a:r>
              <a:rPr lang="ko-KR" altLang="en-US" sz="2600" dirty="0" smtClean="0"/>
              <a:t>을 확장한 기능을 </a:t>
            </a:r>
            <a:r>
              <a:rPr lang="ko-KR" altLang="en-US" sz="2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완벽히</a:t>
            </a:r>
            <a:r>
              <a:rPr lang="ko-KR" altLang="en-US" sz="2600" dirty="0" smtClean="0"/>
              <a:t> 사용가능</a:t>
            </a:r>
            <a:r>
              <a:rPr lang="en-US" altLang="ko-KR" sz="2600" dirty="0" smtClean="0"/>
              <a:t>.</a:t>
            </a:r>
          </a:p>
          <a:p>
            <a:pPr lvl="1"/>
            <a:r>
              <a:rPr lang="en-US" altLang="ko-KR" sz="3400" dirty="0" smtClean="0"/>
              <a:t>Hibernate</a:t>
            </a:r>
          </a:p>
          <a:p>
            <a:pPr lvl="2"/>
            <a:r>
              <a:rPr lang="ko-KR" altLang="en-US" sz="2600" dirty="0" smtClean="0"/>
              <a:t>객체</a:t>
            </a:r>
            <a:r>
              <a:rPr lang="en-US" altLang="ko-KR" sz="2600" dirty="0" smtClean="0"/>
              <a:t>-</a:t>
            </a:r>
            <a:r>
              <a:rPr lang="ko-KR" altLang="en-US" sz="2600" dirty="0" smtClean="0"/>
              <a:t>관계 </a:t>
            </a:r>
            <a:r>
              <a:rPr lang="ko-KR" altLang="en-US" sz="2600" dirty="0" err="1" smtClean="0"/>
              <a:t>매핑</a:t>
            </a:r>
            <a:r>
              <a:rPr lang="ko-KR" altLang="en-US" sz="2600" dirty="0" smtClean="0"/>
              <a:t> 도구로 자바 코드에 최소한의 영향을 가하여 </a:t>
            </a:r>
            <a:r>
              <a:rPr lang="en-US" altLang="ko-KR" sz="2600" dirty="0" smtClean="0"/>
              <a:t>DB</a:t>
            </a:r>
            <a:r>
              <a:rPr lang="ko-KR" altLang="en-US" sz="2600" dirty="0" smtClean="0"/>
              <a:t>에 있는 </a:t>
            </a:r>
            <a:endParaRPr lang="en-US" altLang="ko-KR" sz="2600" dirty="0" smtClean="0"/>
          </a:p>
          <a:p>
            <a:pPr lvl="2">
              <a:buNone/>
            </a:pPr>
            <a:r>
              <a:rPr lang="en-US" altLang="ko-KR" sz="2600" dirty="0" smtClean="0"/>
              <a:t>	</a:t>
            </a:r>
            <a:r>
              <a:rPr lang="ko-KR" altLang="en-US" sz="2600" dirty="0" smtClean="0"/>
              <a:t>일반 자바 객체를 찾고 저장하고 삭제가 가능</a:t>
            </a:r>
            <a:endParaRPr lang="en-US" altLang="ko-KR" sz="2600" dirty="0" smtClean="0"/>
          </a:p>
          <a:p>
            <a:pPr>
              <a:buNone/>
            </a:pPr>
            <a:endParaRPr lang="en-US" altLang="ko-KR" sz="2000" b="1" dirty="0" smtClean="0"/>
          </a:p>
          <a:p>
            <a:endParaRPr lang="en-US" altLang="ko-KR" sz="2000" b="1" dirty="0" smtClean="0"/>
          </a:p>
          <a:p>
            <a:pPr lvl="1"/>
            <a:endParaRPr lang="en-US" altLang="ko-KR" sz="1600" b="1" dirty="0" smtClean="0"/>
          </a:p>
          <a:p>
            <a:pPr lvl="1">
              <a:buNone/>
            </a:pPr>
            <a:endParaRPr lang="en-US" altLang="ko-KR" sz="1600" b="1" dirty="0" smtClean="0"/>
          </a:p>
          <a:p>
            <a:pPr lvl="1"/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3 . Spring Batch 2.0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Spring Batch 2.0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5072098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Spring Batch 1.0 -&gt; 2.0</a:t>
            </a:r>
          </a:p>
          <a:p>
            <a:pPr lvl="1"/>
            <a:r>
              <a:rPr lang="en-US" altLang="ko-KR" sz="2000" dirty="0" smtClean="0"/>
              <a:t>Java 5 </a:t>
            </a:r>
            <a:r>
              <a:rPr lang="ko-KR" altLang="en-US" sz="2000" dirty="0" smtClean="0"/>
              <a:t>지원</a:t>
            </a:r>
            <a:endParaRPr lang="en-US" altLang="ko-KR" sz="2000" dirty="0" smtClean="0"/>
          </a:p>
          <a:p>
            <a:pPr lvl="2"/>
            <a:r>
              <a:rPr lang="en-US" altLang="ko-KR" sz="1600" dirty="0" smtClean="0"/>
              <a:t>Annotation, generic </a:t>
            </a:r>
            <a:r>
              <a:rPr lang="ko-KR" altLang="en-US" sz="1600" dirty="0" smtClean="0"/>
              <a:t>지원</a:t>
            </a:r>
            <a:r>
              <a:rPr lang="en-US" altLang="ko-KR" sz="1600" dirty="0" smtClean="0"/>
              <a:t>.</a:t>
            </a:r>
          </a:p>
          <a:p>
            <a:pPr lvl="2"/>
            <a:r>
              <a:rPr lang="en-US" altLang="ko-KR" sz="1600" dirty="0" smtClean="0"/>
              <a:t>Spring Batch </a:t>
            </a:r>
            <a:r>
              <a:rPr lang="ko-KR" altLang="en-US" sz="1600" dirty="0" smtClean="0"/>
              <a:t>가 지원하는 </a:t>
            </a:r>
            <a:r>
              <a:rPr lang="en-US" altLang="ko-KR" sz="1600" dirty="0" smtClean="0"/>
              <a:t>Annotation</a:t>
            </a:r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1"/>
            <a:r>
              <a:rPr lang="en-US" altLang="ko-KR" sz="2000" dirty="0" smtClean="0"/>
              <a:t>Chunk oriented processing</a:t>
            </a:r>
          </a:p>
          <a:p>
            <a:pPr lvl="2"/>
            <a:r>
              <a:rPr lang="en-US" altLang="ko-KR" sz="1600" dirty="0" smtClean="0"/>
              <a:t>1.X </a:t>
            </a:r>
            <a:r>
              <a:rPr lang="ko-KR" altLang="en-US" sz="1600" dirty="0" smtClean="0"/>
              <a:t>에서는 한 개의 </a:t>
            </a:r>
            <a:r>
              <a:rPr lang="en-US" altLang="ko-KR" sz="1600" dirty="0" smtClean="0"/>
              <a:t>Data</a:t>
            </a:r>
            <a:r>
              <a:rPr lang="ko-KR" altLang="en-US" sz="1600" dirty="0" smtClean="0"/>
              <a:t>를 의미하는 </a:t>
            </a:r>
            <a:r>
              <a:rPr lang="en-US" altLang="ko-KR" sz="1600" dirty="0" smtClean="0"/>
              <a:t>Item</a:t>
            </a:r>
            <a:r>
              <a:rPr lang="ko-KR" altLang="en-US" sz="1600" dirty="0" smtClean="0"/>
              <a:t>을 기반으로 작업을 처리했지만 </a:t>
            </a:r>
            <a:r>
              <a:rPr lang="en-US" altLang="ko-KR" sz="1600" dirty="0" smtClean="0"/>
              <a:t>Chunk</a:t>
            </a:r>
            <a:r>
              <a:rPr lang="ko-KR" altLang="en-US" sz="1600" dirty="0" smtClean="0"/>
              <a:t>기반의 처리는 지정한 크기만큼 </a:t>
            </a:r>
            <a:r>
              <a:rPr lang="en-US" altLang="ko-KR" sz="1600" dirty="0" smtClean="0"/>
              <a:t>Item</a:t>
            </a:r>
            <a:r>
              <a:rPr lang="ko-KR" altLang="en-US" sz="1600" dirty="0" smtClean="0"/>
              <a:t>을 읽고 처리한 후 이 결과를 </a:t>
            </a:r>
            <a:r>
              <a:rPr lang="en-US" altLang="ko-KR" sz="1600" dirty="0" smtClean="0"/>
              <a:t>List</a:t>
            </a:r>
            <a:r>
              <a:rPr lang="ko-KR" altLang="en-US" sz="1600" dirty="0" smtClean="0"/>
              <a:t>의 형태로 가지고 있다가 한번에 쓴다</a:t>
            </a:r>
            <a:r>
              <a:rPr lang="en-US" altLang="ko-KR" sz="1600" dirty="0" smtClean="0"/>
              <a:t>.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00100" y="3000372"/>
          <a:ext cx="6858047" cy="15001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07736"/>
                <a:gridCol w="1607736"/>
                <a:gridCol w="1928064"/>
                <a:gridCol w="1714511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BeforeJob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AfterJob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BeforeStep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AfterStep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BeforeRead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AfterRead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OnReadError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OnProcessError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BeforeProcess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AfterProcess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OnWriteError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OnSkipInRead</a:t>
                      </a:r>
                      <a:endParaRPr lang="ko-KR" altLang="en-US" sz="1400" b="0" dirty="0"/>
                    </a:p>
                  </a:txBody>
                  <a:tcPr/>
                </a:tc>
              </a:tr>
              <a:tr h="387678"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BeforeWrite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AfterWrite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OnSkipInProcess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400" b="0" kern="1200" baseline="0" dirty="0" smtClean="0"/>
                        <a:t>@</a:t>
                      </a:r>
                      <a:r>
                        <a:rPr kumimoji="0" lang="en-US" altLang="ko-KR" sz="14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OnSkipInWrite</a:t>
                      </a:r>
                      <a:endParaRPr lang="ko-KR" altLang="en-US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Spring Batch 2.0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5072098"/>
          </a:xfrm>
        </p:spPr>
        <p:txBody>
          <a:bodyPr>
            <a:normAutofit/>
          </a:bodyPr>
          <a:lstStyle/>
          <a:p>
            <a:pPr lvl="1"/>
            <a:r>
              <a:rPr lang="en-US" altLang="ko-KR" sz="2000" dirty="0" smtClean="0"/>
              <a:t>Xml Namespace</a:t>
            </a:r>
          </a:p>
          <a:p>
            <a:pPr lvl="2"/>
            <a:r>
              <a:rPr lang="en-US" altLang="ko-KR" sz="1600" dirty="0" smtClean="0"/>
              <a:t>1.x</a:t>
            </a:r>
            <a:r>
              <a:rPr lang="ko-KR" altLang="en-US" sz="1600" dirty="0" smtClean="0"/>
              <a:t>에서는 </a:t>
            </a:r>
            <a:r>
              <a:rPr lang="en-US" altLang="ko-KR" sz="1600" dirty="0" smtClean="0"/>
              <a:t>XML </a:t>
            </a:r>
            <a:r>
              <a:rPr lang="ko-KR" altLang="en-US" sz="1600" dirty="0" smtClean="0"/>
              <a:t>설정 시 모든 설정은 </a:t>
            </a:r>
            <a:r>
              <a:rPr lang="en-US" altLang="ko-KR" sz="1600" dirty="0" smtClean="0"/>
              <a:t>Bean</a:t>
            </a:r>
            <a:r>
              <a:rPr lang="ko-KR" altLang="en-US" sz="1600" dirty="0" smtClean="0"/>
              <a:t>으로 설정되었지만 </a:t>
            </a:r>
            <a:r>
              <a:rPr lang="en-US" altLang="ko-KR" sz="1600" dirty="0" smtClean="0"/>
              <a:t>2.0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XML Namespace</a:t>
            </a:r>
            <a:r>
              <a:rPr lang="ko-KR" altLang="en-US" sz="1600" dirty="0" smtClean="0"/>
              <a:t>가 추가되어 </a:t>
            </a:r>
            <a:r>
              <a:rPr lang="en-US" altLang="ko-KR" sz="1600" dirty="0" smtClean="0"/>
              <a:t>XML </a:t>
            </a:r>
            <a:r>
              <a:rPr lang="ko-KR" altLang="en-US" sz="1600" dirty="0" smtClean="0"/>
              <a:t>설정 상에서 </a:t>
            </a:r>
            <a:r>
              <a:rPr lang="en-US" altLang="ko-KR" sz="1600" dirty="0" smtClean="0"/>
              <a:t>Job</a:t>
            </a:r>
            <a:r>
              <a:rPr lang="ko-KR" altLang="en-US" sz="1600" dirty="0" smtClean="0"/>
              <a:t>과 </a:t>
            </a:r>
            <a:r>
              <a:rPr lang="en-US" altLang="ko-KR" sz="1600" dirty="0" smtClean="0"/>
              <a:t>Step</a:t>
            </a:r>
            <a:r>
              <a:rPr lang="ko-KR" altLang="en-US" sz="1600" dirty="0" smtClean="0"/>
              <a:t>과의 관계를 명시적으로 확인할 수 있으며 사용하고 있는 </a:t>
            </a:r>
            <a:r>
              <a:rPr lang="en-US" altLang="ko-KR" sz="1600" dirty="0" smtClean="0"/>
              <a:t>Item Reader/writer</a:t>
            </a:r>
            <a:r>
              <a:rPr lang="ko-KR" altLang="en-US" sz="1600" dirty="0" smtClean="0"/>
              <a:t>의 파악이 쉬워짐</a:t>
            </a:r>
            <a:r>
              <a:rPr lang="en-US" altLang="ko-KR" sz="1600" dirty="0" smtClean="0"/>
              <a:t>.</a:t>
            </a:r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2">
              <a:buNone/>
            </a:pPr>
            <a:r>
              <a:rPr lang="en-US" altLang="ko-KR" sz="1600" dirty="0" smtClean="0"/>
              <a:t>  </a:t>
            </a:r>
          </a:p>
          <a:p>
            <a:pPr lvl="2">
              <a:buNone/>
            </a:pPr>
            <a:r>
              <a:rPr lang="en-US" altLang="ko-KR" sz="1600" dirty="0" smtClean="0"/>
              <a:t>	   [ Spring 1.X ]                                               [ Spring 2.X)</a:t>
            </a:r>
            <a:endParaRPr lang="en-US" altLang="ko-KR" sz="1600" dirty="0" smtClean="0"/>
          </a:p>
          <a:p>
            <a:pPr lvl="2"/>
            <a:endParaRPr lang="en-US" altLang="ko-KR" sz="1600" dirty="0" smtClean="0"/>
          </a:p>
          <a:p>
            <a:pPr lvl="1"/>
            <a:r>
              <a:rPr lang="en-US" altLang="ko-KR" sz="2000" dirty="0" err="1" smtClean="0"/>
              <a:t>JobRepository</a:t>
            </a:r>
            <a:r>
              <a:rPr lang="en-US" altLang="ko-KR" sz="2000" dirty="0" smtClean="0"/>
              <a:t> </a:t>
            </a:r>
            <a:r>
              <a:rPr lang="en-US" altLang="ko-KR" sz="2000" dirty="0" smtClean="0"/>
              <a:t>browsing</a:t>
            </a:r>
          </a:p>
          <a:p>
            <a:pPr lvl="2"/>
            <a:r>
              <a:rPr lang="en-US" altLang="ko-KR" sz="1600" dirty="0" smtClean="0"/>
              <a:t>1.x</a:t>
            </a:r>
            <a:r>
              <a:rPr lang="ko-KR" altLang="en-US" sz="1600" dirty="0" smtClean="0"/>
              <a:t>에서는 배치 작업을 실행하는 상태에서 </a:t>
            </a:r>
            <a:r>
              <a:rPr lang="en-US" altLang="ko-KR" sz="1600" dirty="0" err="1" smtClean="0"/>
              <a:t>JobRepository</a:t>
            </a:r>
            <a:r>
              <a:rPr lang="ko-KR" altLang="en-US" sz="1600" dirty="0" smtClean="0"/>
              <a:t>를 직접 접근 불가</a:t>
            </a:r>
            <a:endParaRPr lang="en-US" altLang="ko-KR" sz="1600" dirty="0" smtClean="0"/>
          </a:p>
          <a:p>
            <a:pPr lvl="2"/>
            <a:r>
              <a:rPr lang="en-US" altLang="ko-KR" sz="1600" dirty="0" err="1" smtClean="0"/>
              <a:t>JobExeplorer</a:t>
            </a:r>
            <a:r>
              <a:rPr lang="ko-KR" altLang="en-US" sz="1600" dirty="0" smtClean="0"/>
              <a:t>와 </a:t>
            </a:r>
            <a:r>
              <a:rPr lang="en-US" altLang="ko-KR" sz="1600" dirty="0" err="1" smtClean="0"/>
              <a:t>JobOperator</a:t>
            </a:r>
            <a:r>
              <a:rPr lang="ko-KR" altLang="en-US" sz="1600" dirty="0" smtClean="0"/>
              <a:t> 가 추가되었고 이를 통해 </a:t>
            </a:r>
            <a:r>
              <a:rPr lang="en-US" altLang="ko-KR" sz="1600" dirty="0" err="1" smtClean="0"/>
              <a:t>JobRepository</a:t>
            </a:r>
            <a:r>
              <a:rPr lang="ko-KR" altLang="en-US" sz="1600" dirty="0" smtClean="0"/>
              <a:t>에 접근할 수 있게 되 배치작업 수행도중 </a:t>
            </a:r>
            <a:r>
              <a:rPr lang="en-US" altLang="ko-KR" sz="1600" dirty="0" smtClean="0"/>
              <a:t>Meta Data</a:t>
            </a:r>
            <a:r>
              <a:rPr lang="ko-KR" altLang="en-US" sz="1600" dirty="0" smtClean="0"/>
              <a:t>를 조회하거나 실행 중인 </a:t>
            </a:r>
            <a:r>
              <a:rPr lang="en-US" altLang="ko-KR" sz="1600" dirty="0" smtClean="0"/>
              <a:t>Job</a:t>
            </a:r>
            <a:r>
              <a:rPr lang="ko-KR" altLang="en-US" sz="1600" dirty="0" smtClean="0"/>
              <a:t>을 멈추게 할수 있다</a:t>
            </a:r>
            <a:r>
              <a:rPr lang="en-US" altLang="ko-KR" sz="1600" dirty="0" smtClean="0"/>
              <a:t>.</a:t>
            </a:r>
          </a:p>
          <a:p>
            <a:pPr lvl="2"/>
            <a:endParaRPr lang="en-US" altLang="ko-KR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330" y="3000372"/>
            <a:ext cx="35129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858" y="3000372"/>
            <a:ext cx="39679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오른쪽 화살표 6"/>
          <p:cNvSpPr/>
          <p:nvPr/>
        </p:nvSpPr>
        <p:spPr>
          <a:xfrm>
            <a:off x="4390230" y="3417196"/>
            <a:ext cx="357190" cy="331471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Spring Batch 2.0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804" y="1500174"/>
            <a:ext cx="8229600" cy="2071702"/>
          </a:xfrm>
        </p:spPr>
        <p:txBody>
          <a:bodyPr>
            <a:normAutofit/>
          </a:bodyPr>
          <a:lstStyle/>
          <a:p>
            <a:pPr lvl="1"/>
            <a:r>
              <a:rPr lang="en-US" altLang="ko-KR" sz="2000" dirty="0" smtClean="0"/>
              <a:t>Conditional Step Execution</a:t>
            </a:r>
          </a:p>
          <a:p>
            <a:pPr lvl="2"/>
            <a:r>
              <a:rPr lang="en-US" altLang="ko-KR" sz="1600" dirty="0" smtClean="0"/>
              <a:t>1.x</a:t>
            </a:r>
            <a:r>
              <a:rPr lang="ko-KR" altLang="en-US" sz="1600" dirty="0" smtClean="0"/>
              <a:t>의 경우 모든 </a:t>
            </a:r>
            <a:r>
              <a:rPr lang="en-US" altLang="ko-KR" sz="1600" dirty="0" smtClean="0"/>
              <a:t>Step</a:t>
            </a:r>
            <a:r>
              <a:rPr lang="ko-KR" altLang="en-US" sz="1600" dirty="0" smtClean="0"/>
              <a:t>의 실행이 순차적으로 이루어져 예외 상황 발생시 해당 </a:t>
            </a:r>
            <a:r>
              <a:rPr lang="en-US" altLang="ko-KR" sz="1600" dirty="0" smtClean="0"/>
              <a:t>Item</a:t>
            </a:r>
            <a:r>
              <a:rPr lang="ko-KR" altLang="en-US" sz="1600" dirty="0" smtClean="0"/>
              <a:t>은 건너뛰고 다음 </a:t>
            </a:r>
            <a:r>
              <a:rPr lang="en-US" altLang="ko-KR" sz="1600" dirty="0" smtClean="0"/>
              <a:t>Item</a:t>
            </a:r>
            <a:r>
              <a:rPr lang="ko-KR" altLang="en-US" sz="1600" dirty="0" smtClean="0"/>
              <a:t>을 처리하거나 해당 </a:t>
            </a:r>
            <a:r>
              <a:rPr lang="en-US" altLang="ko-KR" sz="1600" dirty="0" smtClean="0"/>
              <a:t>Job</a:t>
            </a:r>
            <a:r>
              <a:rPr lang="ko-KR" altLang="en-US" sz="1600" dirty="0" smtClean="0"/>
              <a:t>의 실패 처리를 </a:t>
            </a:r>
            <a:r>
              <a:rPr lang="en-US" altLang="ko-KR" sz="1600" dirty="0" smtClean="0"/>
              <a:t>Listener</a:t>
            </a:r>
            <a:r>
              <a:rPr lang="ko-KR" altLang="en-US" sz="1600" dirty="0" smtClean="0"/>
              <a:t>나 </a:t>
            </a:r>
            <a:r>
              <a:rPr lang="en-US" altLang="ko-KR" sz="1600" dirty="0" err="1" smtClean="0"/>
              <a:t>ItemProcessor</a:t>
            </a:r>
            <a:r>
              <a:rPr lang="ko-KR" altLang="en-US" sz="1600" dirty="0" smtClean="0"/>
              <a:t>를 통해 제어함</a:t>
            </a:r>
            <a:r>
              <a:rPr lang="en-US" altLang="ko-KR" sz="1600" dirty="0" smtClean="0"/>
              <a:t>.</a:t>
            </a:r>
          </a:p>
          <a:p>
            <a:pPr lvl="2">
              <a:buNone/>
            </a:pPr>
            <a:r>
              <a:rPr lang="en-US" altLang="ko-KR" sz="1600" dirty="0" smtClean="0"/>
              <a:t>    2.0</a:t>
            </a:r>
            <a:r>
              <a:rPr lang="ko-KR" altLang="en-US" sz="1600" dirty="0" smtClean="0"/>
              <a:t>은 추가된 조건 처리를 이용하면 현재 진행 중인 작업의 처리 결과 상태에 따라 수행할 다음 </a:t>
            </a:r>
            <a:r>
              <a:rPr lang="en-US" altLang="ko-KR" sz="1600" dirty="0" smtClean="0"/>
              <a:t>Step</a:t>
            </a:r>
            <a:r>
              <a:rPr lang="ko-KR" altLang="en-US" sz="1600" dirty="0" smtClean="0"/>
              <a:t>을 지정하거나 우회된 </a:t>
            </a:r>
            <a:r>
              <a:rPr lang="en-US" altLang="ko-KR" sz="1600" dirty="0" smtClean="0"/>
              <a:t>Step</a:t>
            </a:r>
            <a:r>
              <a:rPr lang="ko-KR" altLang="en-US" sz="1600" dirty="0" smtClean="0"/>
              <a:t>으로 진행하거나 중지가 가능</a:t>
            </a:r>
            <a:r>
              <a:rPr lang="en-US" altLang="ko-KR" sz="1600" dirty="0" smtClean="0"/>
              <a:t>.</a:t>
            </a:r>
          </a:p>
          <a:p>
            <a:pPr lvl="2"/>
            <a:endParaRPr lang="en-US" altLang="ko-KR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429124" cy="288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71876"/>
            <a:ext cx="3000396" cy="26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285852" y="6215082"/>
            <a:ext cx="3000396" cy="42862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Arial" charset="0"/>
              <a:buChar char="•"/>
              <a:tabLst/>
              <a:defRPr/>
            </a:pPr>
            <a:r>
              <a:rPr lang="ko-KR" altLang="en-US" sz="1200" b="1" dirty="0" smtClean="0">
                <a:latin typeface="+mn-ea"/>
                <a:cs typeface="맑은 고딕"/>
              </a:rPr>
              <a:t>조건처리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429124" y="6286520"/>
            <a:ext cx="4429156" cy="42862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1143000" marR="0" lvl="2" indent="-2286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Step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제어 방식의 변화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4 . </a:t>
            </a:r>
            <a:r>
              <a:rPr lang="ko-KR" altLang="en-US" sz="4400" dirty="0" smtClean="0"/>
              <a:t>적용 사례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43824" cy="928686"/>
          </a:xfrm>
        </p:spPr>
        <p:txBody>
          <a:bodyPr/>
          <a:lstStyle/>
          <a:p>
            <a:r>
              <a:rPr lang="en-US" altLang="ko-KR" dirty="0" smtClean="0"/>
              <a:t>4-1. ADDR </a:t>
            </a:r>
            <a:r>
              <a:rPr lang="ko-KR" altLang="en-US" dirty="0" smtClean="0"/>
              <a:t>처리 업무</a:t>
            </a:r>
            <a:endParaRPr lang="en-US" altLang="ko-KR" dirty="0" smtClean="0"/>
          </a:p>
        </p:txBody>
      </p:sp>
      <p:sp>
        <p:nvSpPr>
          <p:cNvPr id="4" name="순서도: 저장 데이터 3"/>
          <p:cNvSpPr/>
          <p:nvPr/>
        </p:nvSpPr>
        <p:spPr bwMode="auto">
          <a:xfrm>
            <a:off x="545514" y="2848411"/>
            <a:ext cx="1803182" cy="857256"/>
          </a:xfrm>
          <a:prstGeom prst="flowChartOnlineStorage">
            <a:avLst/>
          </a:prstGeom>
          <a:gradFill flip="none" rotWithShape="1">
            <a:gsLst>
              <a:gs pos="39000">
                <a:srgbClr val="FFEFD1">
                  <a:alpha val="57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wordArtVertRtl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b="1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원통 4"/>
          <p:cNvSpPr/>
          <p:nvPr/>
        </p:nvSpPr>
        <p:spPr bwMode="auto">
          <a:xfrm>
            <a:off x="6761929" y="2678901"/>
            <a:ext cx="1442546" cy="1165036"/>
          </a:xfrm>
          <a:prstGeom prst="can">
            <a:avLst/>
          </a:prstGeom>
          <a:gradFill flip="none" rotWithShape="1">
            <a:gsLst>
              <a:gs pos="39000">
                <a:srgbClr val="FFEFD1">
                  <a:alpha val="57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wordArtVertRtl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b="1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571472" y="3036091"/>
            <a:ext cx="1500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ADDR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5286380" y="2964653"/>
            <a:ext cx="15627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Write</a:t>
            </a:r>
            <a:endParaRPr kumimoji="0"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8" name="직선 화살표 연결선 7"/>
          <p:cNvCxnSpPr>
            <a:stCxn id="4" idx="3"/>
            <a:endCxn id="11" idx="4"/>
          </p:cNvCxnSpPr>
          <p:nvPr/>
        </p:nvCxnSpPr>
        <p:spPr>
          <a:xfrm flipV="1">
            <a:off x="2048166" y="3266177"/>
            <a:ext cx="1307399" cy="1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2"/>
          <p:cNvSpPr txBox="1">
            <a:spLocks noChangeArrowheads="1"/>
          </p:cNvSpPr>
          <p:nvPr/>
        </p:nvSpPr>
        <p:spPr bwMode="auto">
          <a:xfrm>
            <a:off x="2285984" y="2964653"/>
            <a:ext cx="1923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Read</a:t>
            </a:r>
            <a:endParaRPr kumimoji="0"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포인트가 7개인 별 10"/>
          <p:cNvSpPr/>
          <p:nvPr/>
        </p:nvSpPr>
        <p:spPr>
          <a:xfrm>
            <a:off x="3355569" y="2071678"/>
            <a:ext cx="1682970" cy="18573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1" idx="1"/>
            <a:endCxn id="5" idx="2"/>
          </p:cNvCxnSpPr>
          <p:nvPr/>
        </p:nvCxnSpPr>
        <p:spPr>
          <a:xfrm flipV="1">
            <a:off x="5038543" y="3261419"/>
            <a:ext cx="1723386" cy="4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6786578" y="3107529"/>
            <a:ext cx="142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DB</a:t>
            </a:r>
          </a:p>
          <a:p>
            <a:pPr algn="ctr"/>
            <a:r>
              <a:rPr kumimoji="0"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tb_imp_addr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3857620" y="2857496"/>
            <a:ext cx="1322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0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처리</a:t>
            </a:r>
            <a:endParaRPr kumimoji="0" lang="ko-KR" altLang="en-US" sz="2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2428860" y="4643446"/>
            <a:ext cx="4500594" cy="20002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lang="ko-KR" altLang="en-US" sz="2000" dirty="0" err="1" smtClean="0">
                <a:latin typeface="+mn-ea"/>
                <a:cs typeface="맑은 고딕"/>
              </a:rPr>
              <a:t>구분자</a:t>
            </a:r>
            <a:r>
              <a:rPr lang="ko-KR" altLang="en-US" sz="2000" dirty="0" smtClean="0">
                <a:latin typeface="+mn-ea"/>
                <a:cs typeface="맑은 고딕"/>
              </a:rPr>
              <a:t> </a:t>
            </a:r>
            <a:r>
              <a:rPr lang="en-US" altLang="ko-KR" sz="2000" dirty="0" smtClean="0">
                <a:latin typeface="+mn-ea"/>
                <a:cs typeface="맑은 고딕"/>
              </a:rPr>
              <a:t>“|” </a:t>
            </a:r>
            <a:r>
              <a:rPr lang="ko-KR" altLang="en-US" sz="2000" dirty="0" smtClean="0">
                <a:latin typeface="+mn-ea"/>
                <a:cs typeface="맑은 고딕"/>
              </a:rPr>
              <a:t>로 </a:t>
            </a:r>
            <a:r>
              <a:rPr lang="en-US" altLang="ko-KR" sz="2000" dirty="0" smtClean="0">
                <a:latin typeface="+mn-ea"/>
                <a:cs typeface="맑은 고딕"/>
              </a:rPr>
              <a:t>ADDR Data</a:t>
            </a:r>
            <a:r>
              <a:rPr lang="ko-KR" altLang="en-US" sz="2000" dirty="0" smtClean="0">
                <a:latin typeface="+mn-ea"/>
                <a:cs typeface="맑은 고딕"/>
              </a:rPr>
              <a:t> 구분</a:t>
            </a:r>
            <a:endParaRPr lang="en-US" altLang="ko-KR" sz="2000" dirty="0" smtClean="0">
              <a:latin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예외 처리하기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lang="en-US" altLang="ko-KR" sz="2000" dirty="0" err="1" smtClean="0">
                <a:latin typeface="+mn-ea"/>
                <a:cs typeface="맑은 고딕"/>
              </a:rPr>
              <a:t>RollBack</a:t>
            </a:r>
            <a:r>
              <a:rPr lang="en-US" altLang="ko-KR" sz="2000" dirty="0" smtClean="0">
                <a:latin typeface="+mn-ea"/>
                <a:cs typeface="맑은 고딕"/>
              </a:rPr>
              <a:t> , Commit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처리과정 및 상황 기록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Log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처리</a:t>
            </a:r>
            <a:endParaRPr lang="en-US" altLang="ko-KR" sz="2000" dirty="0" smtClean="0">
              <a:latin typeface="+mn-ea"/>
              <a:cs typeface="맑은 고딕"/>
            </a:endParaRPr>
          </a:p>
        </p:txBody>
      </p:sp>
      <p:sp>
        <p:nvSpPr>
          <p:cNvPr id="37" name="아래쪽 화살표 36"/>
          <p:cNvSpPr/>
          <p:nvPr/>
        </p:nvSpPr>
        <p:spPr>
          <a:xfrm>
            <a:off x="4009374" y="385762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357158" y="1500174"/>
            <a:ext cx="7858180" cy="500066"/>
          </a:xfrm>
          <a:prstGeom prst="rect">
            <a:avLst/>
          </a:prstGeom>
        </p:spPr>
        <p:txBody>
          <a:bodyPr vert="horz" rtlCol="0">
            <a:normAutofit fontScale="925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lang="en-US" altLang="ko-KR" sz="2000" dirty="0" smtClean="0">
                <a:latin typeface="+mn-ea"/>
                <a:cs typeface="맑은 고딕"/>
              </a:rPr>
              <a:t>ADDR </a:t>
            </a:r>
            <a:r>
              <a:rPr lang="ko-KR" altLang="en-US" sz="2000" dirty="0" smtClean="0">
                <a:latin typeface="+mn-ea"/>
                <a:cs typeface="맑은 고딕"/>
              </a:rPr>
              <a:t>파일을 읽어 필요한 필드만 </a:t>
            </a:r>
            <a:r>
              <a:rPr lang="en-US" altLang="ko-KR" sz="2000" dirty="0" smtClean="0">
                <a:latin typeface="+mn-ea"/>
                <a:cs typeface="맑은 고딕"/>
              </a:rPr>
              <a:t>DBMS</a:t>
            </a:r>
            <a:r>
              <a:rPr lang="ko-KR" altLang="en-US" sz="2000" dirty="0" smtClean="0">
                <a:latin typeface="+mn-ea"/>
                <a:cs typeface="맑은 고딕"/>
              </a:rPr>
              <a:t>에 저장하는 배치 프로그램</a:t>
            </a:r>
            <a:endParaRPr kumimoji="0" lang="en-US" altLang="ko-K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4-2. ADDR </a:t>
            </a:r>
            <a:r>
              <a:rPr lang="ko-KR" altLang="en-US" dirty="0" smtClean="0"/>
              <a:t>처리 </a:t>
            </a:r>
            <a:r>
              <a:rPr lang="en-US" altLang="ko-KR" dirty="0" smtClean="0"/>
              <a:t>Process</a:t>
            </a:r>
            <a:endParaRPr lang="en-US" altLang="ko-KR" sz="2400" dirty="0" smtClean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57158" y="1500174"/>
            <a:ext cx="3786214" cy="50006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lang="en-US" altLang="ko-KR" sz="2000" dirty="0" smtClean="0">
                <a:latin typeface="+mn-ea"/>
                <a:cs typeface="맑은 고딕"/>
              </a:rPr>
              <a:t>ADDR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Data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구조</a:t>
            </a:r>
            <a:endParaRPr kumimoji="0" lang="en-US" altLang="ko-K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45043" y="2000240"/>
          <a:ext cx="8858285" cy="1071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9980"/>
                <a:gridCol w="803096"/>
                <a:gridCol w="214314"/>
                <a:gridCol w="214314"/>
                <a:gridCol w="214314"/>
                <a:gridCol w="642942"/>
                <a:gridCol w="571504"/>
                <a:gridCol w="714380"/>
                <a:gridCol w="571504"/>
                <a:gridCol w="571504"/>
                <a:gridCol w="714380"/>
                <a:gridCol w="428628"/>
                <a:gridCol w="428628"/>
                <a:gridCol w="785818"/>
                <a:gridCol w="428628"/>
                <a:gridCol w="714351"/>
              </a:tblGrid>
              <a:tr h="28431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1.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ADDRSEQ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2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BJSCODE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6.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ADDR1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7. 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ADDR2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8.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ADDR3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9.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ADDR4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10. 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ADDR5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11. DONG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      CODE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12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13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14.</a:t>
                      </a:r>
                    </a:p>
                    <a:p>
                      <a:pPr latinLnBrk="1"/>
                      <a:r>
                        <a:rPr lang="en-US" altLang="ko-KR" sz="800" dirty="0" smtClean="0"/>
                        <a:t>ZIPCODE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15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dirty="0" smtClean="0"/>
                        <a:t>16</a:t>
                      </a:r>
                      <a:endParaRPr lang="ko-KR" altLang="en-US" sz="800" dirty="0"/>
                    </a:p>
                  </a:txBody>
                  <a:tcPr/>
                </a:tc>
              </a:tr>
              <a:tr h="336007">
                <a:tc gridSpan="16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1476             | 2717010300|14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|     | N  | </a:t>
                      </a:r>
                      <a:r>
                        <a:rPr lang="ko-KR" altLang="en-US" sz="900" dirty="0" smtClean="0"/>
                        <a:t>대구광역시</a:t>
                      </a:r>
                      <a:r>
                        <a:rPr lang="en-US" sz="900" dirty="0" smtClean="0"/>
                        <a:t>| </a:t>
                      </a:r>
                      <a:r>
                        <a:rPr lang="ko-KR" altLang="en-US" sz="900" dirty="0" smtClean="0"/>
                        <a:t>서구       </a:t>
                      </a:r>
                      <a:r>
                        <a:rPr lang="en-US" sz="900" dirty="0" smtClean="0"/>
                        <a:t>| </a:t>
                      </a:r>
                      <a:r>
                        <a:rPr lang="ko-KR" altLang="en-US" sz="900" dirty="0" err="1" smtClean="0"/>
                        <a:t>평리</a:t>
                      </a:r>
                      <a:r>
                        <a:rPr lang="en-US" sz="900" dirty="0" smtClean="0"/>
                        <a:t>4</a:t>
                      </a:r>
                      <a:r>
                        <a:rPr lang="ko-KR" altLang="en-US" sz="900" dirty="0" smtClean="0"/>
                        <a:t>동       </a:t>
                      </a:r>
                      <a:r>
                        <a:rPr lang="en-US" sz="900" dirty="0" smtClean="0"/>
                        <a:t>|               |              | 323051      |  1       |           | 703014        |  A      | 2007-10-</a:t>
                      </a:r>
                    </a:p>
                    <a:p>
                      <a:pPr latinLnBrk="1"/>
                      <a:endParaRPr lang="ko-KR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530">
                <a:tc gridSpan="16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1477             | 2717010300|14 |     | N  | </a:t>
                      </a:r>
                      <a:r>
                        <a:rPr lang="ko-KR" altLang="en-US" sz="900" dirty="0" smtClean="0"/>
                        <a:t>대구광역시</a:t>
                      </a:r>
                      <a:r>
                        <a:rPr lang="en-US" sz="900" dirty="0" smtClean="0"/>
                        <a:t>| </a:t>
                      </a:r>
                      <a:r>
                        <a:rPr lang="ko-KR" altLang="en-US" sz="900" dirty="0" smtClean="0"/>
                        <a:t>서구       </a:t>
                      </a:r>
                      <a:r>
                        <a:rPr lang="en-US" sz="900" dirty="0" smtClean="0"/>
                        <a:t>| </a:t>
                      </a:r>
                      <a:r>
                        <a:rPr lang="ko-KR" altLang="en-US" sz="900" dirty="0" err="1" smtClean="0"/>
                        <a:t>평리</a:t>
                      </a:r>
                      <a:r>
                        <a:rPr lang="en-US" sz="900" dirty="0" smtClean="0"/>
                        <a:t>5</a:t>
                      </a:r>
                      <a:r>
                        <a:rPr lang="ko-KR" altLang="en-US" sz="900" dirty="0" smtClean="0"/>
                        <a:t>동       </a:t>
                      </a:r>
                      <a:r>
                        <a:rPr lang="en-US" sz="900" dirty="0" smtClean="0"/>
                        <a:t>|               |          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   | 323052       |  1       |          | 703015        |  A      | 2007-10-</a:t>
                      </a:r>
                      <a:endParaRPr lang="ko-KR" altLang="en-US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57158" y="3643314"/>
          <a:ext cx="2143140" cy="293530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143140"/>
              </a:tblGrid>
              <a:tr h="2935308">
                <a:tc>
                  <a:txBody>
                    <a:bodyPr/>
                    <a:lstStyle/>
                    <a:p>
                      <a:r>
                        <a:rPr lang="en-US" sz="800" kern="1200" dirty="0" smtClean="0"/>
                        <a:t>n2_addr.fmt </a:t>
                      </a:r>
                    </a:p>
                    <a:p>
                      <a:endParaRPr lang="en-US" sz="800" kern="1200" dirty="0" smtClean="0"/>
                    </a:p>
                    <a:p>
                      <a:r>
                        <a:rPr lang="en-US" sz="800" kern="1200" dirty="0" smtClean="0"/>
                        <a:t>table </a:t>
                      </a:r>
                      <a:r>
                        <a:rPr lang="en-US" sz="800" kern="1200" dirty="0" err="1" smtClean="0"/>
                        <a:t>tb_imp_addr</a:t>
                      </a:r>
                      <a:endParaRPr lang="en-US" sz="800" kern="1200" dirty="0" smtClean="0"/>
                    </a:p>
                    <a:p>
                      <a:r>
                        <a:rPr lang="en-US" sz="800" kern="1200" dirty="0" smtClean="0"/>
                        <a:t>{</a:t>
                      </a:r>
                    </a:p>
                    <a:p>
                      <a:r>
                        <a:rPr lang="en-US" sz="800" kern="1200" dirty="0" smtClean="0"/>
                        <a:t>ADDRSEQ integer;</a:t>
                      </a:r>
                    </a:p>
                    <a:p>
                      <a:r>
                        <a:rPr lang="en-US" sz="800" kern="1200" dirty="0" smtClean="0"/>
                        <a:t>BJSCODE char (11);</a:t>
                      </a:r>
                    </a:p>
                    <a:p>
                      <a:r>
                        <a:rPr lang="en-US" sz="800" kern="1200" dirty="0" smtClean="0"/>
                        <a:t>ADDR1 </a:t>
                      </a:r>
                      <a:r>
                        <a:rPr lang="en-US" sz="800" kern="1200" dirty="0" err="1" smtClean="0"/>
                        <a:t>varchar</a:t>
                      </a:r>
                      <a:r>
                        <a:rPr lang="en-US" sz="800" kern="1200" dirty="0" smtClean="0"/>
                        <a:t> (15);</a:t>
                      </a:r>
                    </a:p>
                    <a:p>
                      <a:r>
                        <a:rPr lang="en-US" sz="800" kern="1200" dirty="0" smtClean="0"/>
                        <a:t>ADDR2 </a:t>
                      </a:r>
                      <a:r>
                        <a:rPr lang="en-US" sz="800" kern="1200" dirty="0" err="1" smtClean="0"/>
                        <a:t>varchar</a:t>
                      </a:r>
                      <a:r>
                        <a:rPr lang="en-US" sz="800" kern="1200" dirty="0" smtClean="0"/>
                        <a:t> (15);</a:t>
                      </a:r>
                    </a:p>
                    <a:p>
                      <a:r>
                        <a:rPr lang="en-US" sz="800" kern="1200" dirty="0" smtClean="0"/>
                        <a:t>ADDR3 </a:t>
                      </a:r>
                      <a:r>
                        <a:rPr lang="en-US" sz="800" kern="1200" dirty="0" err="1" smtClean="0"/>
                        <a:t>varchar</a:t>
                      </a:r>
                      <a:r>
                        <a:rPr lang="en-US" sz="800" kern="1200" dirty="0" smtClean="0"/>
                        <a:t> (15);</a:t>
                      </a:r>
                    </a:p>
                    <a:p>
                      <a:r>
                        <a:rPr lang="en-US" sz="800" kern="1200" dirty="0" smtClean="0"/>
                        <a:t>ADDR4 </a:t>
                      </a:r>
                      <a:r>
                        <a:rPr lang="en-US" sz="800" kern="1200" dirty="0" err="1" smtClean="0"/>
                        <a:t>varchar</a:t>
                      </a:r>
                      <a:r>
                        <a:rPr lang="en-US" sz="800" kern="1200" dirty="0" smtClean="0"/>
                        <a:t> (30);</a:t>
                      </a:r>
                    </a:p>
                    <a:p>
                      <a:r>
                        <a:rPr lang="en-US" sz="800" kern="1200" dirty="0" smtClean="0"/>
                        <a:t>ADDR5 </a:t>
                      </a:r>
                      <a:r>
                        <a:rPr lang="en-US" sz="800" kern="1200" dirty="0" err="1" smtClean="0"/>
                        <a:t>varchar</a:t>
                      </a:r>
                      <a:r>
                        <a:rPr lang="en-US" sz="800" kern="1200" dirty="0" smtClean="0"/>
                        <a:t> (15);</a:t>
                      </a:r>
                    </a:p>
                    <a:p>
                      <a:r>
                        <a:rPr lang="en-US" sz="800" kern="1200" dirty="0" smtClean="0"/>
                        <a:t>DONGCODE char (6);</a:t>
                      </a:r>
                    </a:p>
                    <a:p>
                      <a:r>
                        <a:rPr lang="en-US" sz="800" kern="1200" dirty="0" smtClean="0"/>
                        <a:t>ZIPCODE char (8);</a:t>
                      </a:r>
                    </a:p>
                    <a:p>
                      <a:r>
                        <a:rPr lang="en-US" sz="800" kern="1200" dirty="0" smtClean="0"/>
                        <a:t>}</a:t>
                      </a:r>
                    </a:p>
                    <a:p>
                      <a:pPr latinLnBrk="1"/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내용 개체 틀 2"/>
          <p:cNvSpPr txBox="1">
            <a:spLocks/>
          </p:cNvSpPr>
          <p:nvPr/>
        </p:nvSpPr>
        <p:spPr>
          <a:xfrm>
            <a:off x="377254" y="3071810"/>
            <a:ext cx="2480234" cy="50006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ADDR Table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3214678" y="3071810"/>
            <a:ext cx="5786478" cy="364333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처리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Process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Flat File </a:t>
            </a:r>
            <a:r>
              <a:rPr lang="ko-KR" altLang="en-US" sz="1600" dirty="0" smtClean="0">
                <a:latin typeface="+mn-ea"/>
                <a:cs typeface="맑은 고딕"/>
              </a:rPr>
              <a:t>데이터 </a:t>
            </a:r>
            <a:r>
              <a:rPr lang="en-US" altLang="ko-KR" sz="1600" dirty="0" smtClean="0">
                <a:latin typeface="+mn-ea"/>
                <a:cs typeface="맑은 고딕"/>
              </a:rPr>
              <a:t>Addr.txt</a:t>
            </a:r>
            <a:r>
              <a:rPr lang="ko-KR" altLang="en-US" sz="1600" dirty="0" smtClean="0">
                <a:latin typeface="+mn-ea"/>
                <a:cs typeface="맑은 고딕"/>
              </a:rPr>
              <a:t>을 행단위로 </a:t>
            </a:r>
            <a:r>
              <a:rPr lang="en-US" altLang="ko-KR" sz="1600" dirty="0" smtClean="0">
                <a:latin typeface="+mn-ea"/>
                <a:cs typeface="맑은 고딕"/>
              </a:rPr>
              <a:t>Read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baseline="0" dirty="0" smtClean="0">
                <a:latin typeface="+mn-ea"/>
                <a:cs typeface="맑은 고딕"/>
              </a:rPr>
              <a:t>Read</a:t>
            </a:r>
            <a:r>
              <a:rPr lang="ko-KR" altLang="en-US" sz="1600" baseline="0" dirty="0" smtClean="0">
                <a:latin typeface="+mn-ea"/>
                <a:cs typeface="맑은 고딕"/>
              </a:rPr>
              <a:t>된 행을 </a:t>
            </a:r>
            <a:r>
              <a:rPr lang="ko-KR" altLang="en-US" sz="1600" dirty="0" err="1" smtClean="0">
                <a:latin typeface="+mn-ea"/>
                <a:cs typeface="맑은 고딕"/>
              </a:rPr>
              <a:t>구분자</a:t>
            </a:r>
            <a:r>
              <a:rPr lang="ko-KR" altLang="en-US" sz="1600" dirty="0" smtClean="0">
                <a:latin typeface="+mn-ea"/>
                <a:cs typeface="맑은 고딕"/>
              </a:rPr>
              <a:t> </a:t>
            </a:r>
            <a:r>
              <a:rPr lang="en-US" altLang="ko-KR" sz="1600" dirty="0" smtClean="0">
                <a:latin typeface="+mn-ea"/>
                <a:cs typeface="맑은 고딕"/>
              </a:rPr>
              <a:t>“| “ </a:t>
            </a:r>
            <a:r>
              <a:rPr lang="ko-KR" altLang="en-US" sz="1600" dirty="0" smtClean="0">
                <a:latin typeface="+mn-ea"/>
                <a:cs typeface="맑은 고딕"/>
              </a:rPr>
              <a:t>로 분할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Write</a:t>
            </a:r>
            <a:r>
              <a:rPr lang="ko-KR" altLang="en-US" sz="1600" dirty="0" smtClean="0">
                <a:latin typeface="+mn-ea"/>
                <a:cs typeface="맑은 고딕"/>
              </a:rPr>
              <a:t>될 </a:t>
            </a:r>
            <a:r>
              <a:rPr lang="en-US" altLang="ko-KR" sz="1600" dirty="0" smtClean="0">
                <a:latin typeface="+mn-ea"/>
                <a:cs typeface="맑은 고딕"/>
              </a:rPr>
              <a:t>DB Table</a:t>
            </a:r>
            <a:r>
              <a:rPr lang="ko-KR" altLang="en-US" sz="1600" dirty="0" smtClean="0">
                <a:latin typeface="+mn-ea"/>
                <a:cs typeface="맑은 고딕"/>
              </a:rPr>
              <a:t>에 </a:t>
            </a:r>
            <a:r>
              <a:rPr lang="en-US" altLang="ko-KR" sz="1600" dirty="0" smtClean="0">
                <a:latin typeface="+mn-ea"/>
                <a:cs typeface="맑은 고딕"/>
              </a:rPr>
              <a:t>Read</a:t>
            </a:r>
            <a:r>
              <a:rPr lang="ko-KR" altLang="en-US" sz="1600" dirty="0" smtClean="0">
                <a:latin typeface="+mn-ea"/>
                <a:cs typeface="맑은 고딕"/>
              </a:rPr>
              <a:t>된 행의 </a:t>
            </a:r>
            <a:r>
              <a:rPr lang="ko-KR" altLang="en-US" sz="1600" dirty="0" err="1" smtClean="0">
                <a:latin typeface="+mn-ea"/>
                <a:cs typeface="맑은 고딕"/>
              </a:rPr>
              <a:t>기본키</a:t>
            </a:r>
            <a:r>
              <a:rPr lang="ko-KR" altLang="en-US" sz="1600" dirty="0" smtClean="0">
                <a:latin typeface="+mn-ea"/>
                <a:cs typeface="맑은 고딕"/>
              </a:rPr>
              <a:t> 유무 확인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분할된 값들의 길이</a:t>
            </a:r>
            <a:r>
              <a:rPr lang="en-US" altLang="ko-KR" sz="1600" dirty="0" smtClean="0">
                <a:latin typeface="+mn-ea"/>
                <a:cs typeface="맑은 고딕"/>
              </a:rPr>
              <a:t>, </a:t>
            </a:r>
            <a:r>
              <a:rPr lang="ko-KR" altLang="en-US" sz="1600" dirty="0" smtClean="0">
                <a:latin typeface="+mn-ea"/>
                <a:cs typeface="맑은 고딕"/>
              </a:rPr>
              <a:t>데이터 형식 체크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DB</a:t>
            </a:r>
            <a:r>
              <a:rPr lang="ko-KR" altLang="en-US" sz="1600" dirty="0" smtClean="0">
                <a:latin typeface="+mn-ea"/>
                <a:cs typeface="맑은 고딕"/>
              </a:rPr>
              <a:t>의 </a:t>
            </a:r>
            <a:r>
              <a:rPr lang="en-US" altLang="ko-KR" sz="1600" dirty="0" err="1" smtClean="0">
                <a:latin typeface="+mn-ea"/>
                <a:cs typeface="맑은 고딕"/>
              </a:rPr>
              <a:t>tb_imp_addr</a:t>
            </a:r>
            <a:r>
              <a:rPr lang="en-US" altLang="ko-KR" sz="1600" dirty="0" smtClean="0">
                <a:latin typeface="+mn-ea"/>
                <a:cs typeface="맑은 고딕"/>
              </a:rPr>
              <a:t> Table</a:t>
            </a:r>
            <a:r>
              <a:rPr lang="ko-KR" altLang="en-US" sz="1600" dirty="0" smtClean="0">
                <a:latin typeface="+mn-ea"/>
                <a:cs typeface="맑은 고딕"/>
              </a:rPr>
              <a:t>에 </a:t>
            </a:r>
            <a:r>
              <a:rPr lang="en-US" altLang="ko-KR" sz="1600" dirty="0" smtClean="0">
                <a:latin typeface="+mn-ea"/>
                <a:cs typeface="맑은 고딕"/>
              </a:rPr>
              <a:t>Insert / Update.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	(DB</a:t>
            </a:r>
            <a:r>
              <a:rPr lang="ko-KR" altLang="en-US" sz="1600" dirty="0" err="1" smtClean="0">
                <a:latin typeface="+mn-ea"/>
                <a:cs typeface="맑은 고딕"/>
              </a:rPr>
              <a:t>작업중</a:t>
            </a:r>
            <a:r>
              <a:rPr lang="ko-KR" altLang="en-US" sz="1600" dirty="0" smtClean="0">
                <a:latin typeface="+mn-ea"/>
                <a:cs typeface="맑은 고딕"/>
              </a:rPr>
              <a:t> 예외 처리 및 </a:t>
            </a:r>
            <a:r>
              <a:rPr lang="en-US" altLang="ko-KR" sz="1600" dirty="0" smtClean="0">
                <a:latin typeface="+mn-ea"/>
                <a:cs typeface="맑은 고딕"/>
              </a:rPr>
              <a:t>Commit / Rollback </a:t>
            </a:r>
            <a:r>
              <a:rPr lang="ko-KR" altLang="en-US" sz="1600" dirty="0" smtClean="0">
                <a:latin typeface="+mn-ea"/>
                <a:cs typeface="맑은 고딕"/>
              </a:rPr>
              <a:t>설정</a:t>
            </a:r>
            <a:r>
              <a:rPr lang="en-US" altLang="ko-KR" sz="1600" dirty="0" smtClean="0">
                <a:latin typeface="+mn-ea"/>
                <a:cs typeface="맑은 고딕"/>
              </a:rPr>
              <a:t>)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r>
              <a:rPr lang="en-US" altLang="ko-KR" sz="1600" dirty="0" smtClean="0">
                <a:latin typeface="+mn-ea"/>
                <a:cs typeface="맑은 고딕"/>
              </a:rPr>
              <a:t>DB</a:t>
            </a:r>
            <a:r>
              <a:rPr lang="ko-KR" altLang="en-US" sz="1600" dirty="0" smtClean="0">
                <a:latin typeface="+mn-ea"/>
                <a:cs typeface="맑은 고딕"/>
              </a:rPr>
              <a:t>작업이 끝난 후 처리 과정 </a:t>
            </a:r>
            <a:r>
              <a:rPr lang="en-US" altLang="ko-KR" sz="1600" dirty="0" smtClean="0">
                <a:latin typeface="+mn-ea"/>
                <a:cs typeface="맑은 고딕"/>
              </a:rPr>
              <a:t>Log</a:t>
            </a:r>
            <a:r>
              <a:rPr lang="ko-KR" altLang="en-US" sz="1600" dirty="0" smtClean="0">
                <a:latin typeface="+mn-ea"/>
                <a:cs typeface="맑은 고딕"/>
              </a:rPr>
              <a:t>에 기록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lang="en-US" altLang="ko-KR" sz="2000" dirty="0" smtClean="0">
              <a:latin typeface="+mn-ea"/>
              <a:cs typeface="맑은 고딕"/>
            </a:endParaRPr>
          </a:p>
          <a:p>
            <a:pPr marL="800100" lvl="1" indent="-342900">
              <a:spcBef>
                <a:spcPct val="20000"/>
              </a:spcBef>
              <a:buClr>
                <a:schemeClr val="accent2"/>
              </a:buClr>
              <a:buFont typeface="Wingdings 2"/>
              <a:buChar char="õ"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50059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</a:t>
            </a:r>
            <a:r>
              <a:rPr lang="en-US" altLang="ko-KR" sz="2400" dirty="0" smtClean="0"/>
              <a:t>(Batch) </a:t>
            </a:r>
            <a:r>
              <a:rPr lang="ko-KR" altLang="en-US" sz="2400" dirty="0" smtClean="0"/>
              <a:t>프로그램이란</a:t>
            </a:r>
            <a:r>
              <a:rPr lang="en-US" altLang="ko-KR" sz="2400" dirty="0" smtClean="0"/>
              <a:t>?</a:t>
            </a:r>
          </a:p>
          <a:p>
            <a:pPr lvl="1"/>
            <a:r>
              <a:rPr lang="ko-KR" altLang="en-US" sz="2000" dirty="0" smtClean="0"/>
              <a:t>일괄적인 반복 처리작업</a:t>
            </a:r>
            <a:endParaRPr lang="en-US" altLang="ko-KR" sz="2000" dirty="0" smtClean="0"/>
          </a:p>
          <a:p>
            <a:pPr lvl="1"/>
            <a:r>
              <a:rPr lang="ko-KR" altLang="en-US" sz="2000" dirty="0" smtClean="0"/>
              <a:t>대게 </a:t>
            </a:r>
            <a:r>
              <a:rPr lang="en-US" altLang="ko-KR" sz="2000" dirty="0" smtClean="0"/>
              <a:t>I/O</a:t>
            </a:r>
            <a:r>
              <a:rPr lang="ko-KR" altLang="en-US" sz="2000" dirty="0" smtClean="0"/>
              <a:t>에 대한 처리부터 내부적 비즈니스 로직 구현</a:t>
            </a:r>
            <a:r>
              <a:rPr lang="en-US" altLang="ko-KR" sz="2000" dirty="0" smtClean="0"/>
              <a:t>, Logging</a:t>
            </a:r>
            <a:r>
              <a:rPr lang="ko-KR" altLang="en-US" sz="2000" dirty="0" smtClean="0"/>
              <a:t>같은 부가기능까지 모두 개발자가 직접 개발이 필요</a:t>
            </a:r>
            <a:r>
              <a:rPr lang="en-US" altLang="ko-KR" sz="2000" dirty="0" smtClean="0"/>
              <a:t>.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</a:t>
            </a:r>
            <a:r>
              <a:rPr lang="en-US" altLang="ko-KR" sz="2400" dirty="0" smtClean="0"/>
              <a:t>(Batch) </a:t>
            </a:r>
            <a:r>
              <a:rPr lang="ko-KR" altLang="en-US" sz="2400" dirty="0" smtClean="0"/>
              <a:t>프로그램의 특징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사용자와의 상호 작용이 없다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정해진 시간 제약 내에 실행이 완료 되어야 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많은 자원이 소모되는 대용량 작업이다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ko-KR" altLang="en-US" sz="2000" dirty="0" smtClean="0"/>
              <a:t>테스트가 어렵고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테스트에 많은 시간이 소요된다</a:t>
            </a:r>
            <a:r>
              <a:rPr lang="en-US" altLang="ko-KR" sz="2000" dirty="0" smtClean="0"/>
              <a:t>.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11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43824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4-3. ADDR </a:t>
            </a:r>
            <a:r>
              <a:rPr lang="ko-KR" altLang="en-US" dirty="0" smtClean="0"/>
              <a:t>처리 사례 </a:t>
            </a:r>
            <a:r>
              <a:rPr lang="en-US" altLang="ko-KR" dirty="0" smtClean="0"/>
              <a:t>1 </a:t>
            </a:r>
            <a:r>
              <a:rPr lang="en-US" altLang="ko-KR" sz="2400" dirty="0" smtClean="0"/>
              <a:t>( </a:t>
            </a:r>
            <a:r>
              <a:rPr lang="ko-KR" altLang="en-US" sz="2400" dirty="0" smtClean="0"/>
              <a:t>접속정보 </a:t>
            </a:r>
            <a:r>
              <a:rPr lang="en-US" altLang="ko-KR" sz="2400" dirty="0" smtClean="0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1000132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장점</a:t>
            </a:r>
            <a:endParaRPr lang="en-US" altLang="ko-KR" sz="2000" dirty="0" smtClean="0"/>
          </a:p>
          <a:p>
            <a:pPr lvl="1"/>
            <a:r>
              <a:rPr lang="ko-KR" altLang="en-US" sz="1600" dirty="0" smtClean="0"/>
              <a:t>특별한 추가 지식 없이 설계 가능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설정이 많지 않아 개발시간 단축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소규모 프로젝트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357694"/>
            <a:ext cx="75724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500034" y="1428736"/>
            <a:ext cx="8143932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lang="ko-KR" altLang="en-US" sz="2000" dirty="0" smtClean="0">
                <a:latin typeface="+mn-ea"/>
                <a:cs typeface="맑은 고딕"/>
              </a:rPr>
              <a:t>환경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Java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, </a:t>
            </a:r>
            <a:r>
              <a:rPr kumimoji="0" lang="en-US" altLang="ko-K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iBatis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034" y="3643314"/>
            <a:ext cx="8229600" cy="228601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단점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정보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(DATA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처리상황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예외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/DB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처리 등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필요 시 일일이 소스 추가 필요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프로젝트 규모가 커질수록 소스의 </a:t>
            </a:r>
            <a:r>
              <a:rPr lang="ko-KR" altLang="en-US" sz="1600" dirty="0" err="1" smtClean="0">
                <a:latin typeface="+mn-ea"/>
                <a:cs typeface="맑은 고딕"/>
              </a:rPr>
              <a:t>가독성</a:t>
            </a:r>
            <a:r>
              <a:rPr lang="ko-KR" altLang="en-US" sz="1600" dirty="0" smtClean="0">
                <a:latin typeface="+mn-ea"/>
                <a:cs typeface="맑은 고딕"/>
              </a:rPr>
              <a:t> 저하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팀 </a:t>
            </a:r>
            <a:r>
              <a:rPr lang="ko-KR" altLang="en-US" sz="1600" dirty="0" smtClean="0">
                <a:latin typeface="+mn-ea"/>
                <a:cs typeface="맑은 고딕"/>
              </a:rPr>
              <a:t>프로젝트 시 </a:t>
            </a:r>
            <a:r>
              <a:rPr lang="ko-KR" altLang="en-US" sz="1600" dirty="0" smtClean="0">
                <a:latin typeface="+mn-ea"/>
                <a:cs typeface="맑은 고딕"/>
              </a:rPr>
              <a:t>결합도 저하</a:t>
            </a: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4-4 ADDR </a:t>
            </a:r>
            <a:r>
              <a:rPr lang="ko-KR" altLang="en-US" dirty="0" smtClean="0"/>
              <a:t>처리 사례 </a:t>
            </a:r>
            <a:r>
              <a:rPr lang="en-US" altLang="ko-KR" dirty="0" smtClean="0"/>
              <a:t>2 </a:t>
            </a:r>
            <a:r>
              <a:rPr lang="en-US" altLang="ko-KR" sz="2400" dirty="0" smtClean="0"/>
              <a:t>( Spring-Batch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357586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 </a:t>
            </a:r>
            <a:r>
              <a:rPr lang="ko-KR" altLang="en-US" sz="2000" dirty="0" smtClean="0"/>
              <a:t>장점</a:t>
            </a:r>
            <a:endParaRPr lang="en-US" altLang="ko-KR" sz="2000" dirty="0" smtClean="0"/>
          </a:p>
          <a:p>
            <a:pPr lvl="1"/>
            <a:r>
              <a:rPr lang="ko-KR" altLang="en-US" sz="1600" dirty="0" smtClean="0"/>
              <a:t>다양한 </a:t>
            </a:r>
            <a:r>
              <a:rPr lang="en-US" altLang="ko-KR" sz="1600" dirty="0" smtClean="0"/>
              <a:t>Data </a:t>
            </a:r>
            <a:r>
              <a:rPr lang="ko-KR" altLang="en-US" sz="1600" dirty="0" smtClean="0"/>
              <a:t>처리시  </a:t>
            </a:r>
            <a:r>
              <a:rPr lang="en-US" altLang="ko-KR" sz="1600" dirty="0" err="1" smtClean="0"/>
              <a:t>Configration</a:t>
            </a:r>
            <a:r>
              <a:rPr lang="en-US" altLang="ko-KR" sz="1600" dirty="0" smtClean="0"/>
              <a:t> (commit , rollback, skip, restart, exception , Data </a:t>
            </a:r>
            <a:r>
              <a:rPr lang="ko-KR" altLang="en-US" sz="1600" dirty="0" smtClean="0"/>
              <a:t>변환 등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만으로 처리 가능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 smtClean="0"/>
              <a:t>Data </a:t>
            </a:r>
            <a:r>
              <a:rPr lang="ko-KR" altLang="en-US" sz="1600" dirty="0" smtClean="0"/>
              <a:t>처리과정 자동 </a:t>
            </a:r>
            <a:r>
              <a:rPr lang="en-US" altLang="ko-KR" sz="1600" dirty="0" smtClean="0"/>
              <a:t>DB</a:t>
            </a:r>
            <a:r>
              <a:rPr lang="ko-KR" altLang="en-US" sz="1600" dirty="0" smtClean="0"/>
              <a:t>처리</a:t>
            </a:r>
            <a:r>
              <a:rPr lang="en-US" altLang="ko-KR" sz="1600" dirty="0" smtClean="0"/>
              <a:t>.</a:t>
            </a:r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endParaRPr lang="en-US" altLang="ko-KR" sz="1600" dirty="0" smtClean="0"/>
          </a:p>
          <a:p>
            <a:pPr lvl="1"/>
            <a:r>
              <a:rPr lang="ko-KR" altLang="en-US" sz="1600" dirty="0" smtClean="0"/>
              <a:t>프로젝트 변경 및 추가 시 쉬운 </a:t>
            </a:r>
            <a:r>
              <a:rPr lang="ko-KR" altLang="en-US" sz="1600" dirty="0" err="1" smtClean="0"/>
              <a:t>가독성으로</a:t>
            </a:r>
            <a:r>
              <a:rPr lang="ko-KR" altLang="en-US" sz="1600" dirty="0" smtClean="0"/>
              <a:t> 개발 편의 제공</a:t>
            </a:r>
            <a:endParaRPr lang="ko-KR" altLang="en-US" sz="16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00034" y="1428736"/>
            <a:ext cx="8143932" cy="78581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lang="ko-KR" altLang="en-US" sz="2000" dirty="0" smtClean="0">
                <a:latin typeface="+mn-ea"/>
                <a:cs typeface="맑은 고딕"/>
              </a:rPr>
              <a:t>환경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Java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, </a:t>
            </a:r>
            <a:r>
              <a:rPr kumimoji="0" lang="en-US" altLang="ko-KR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iBatis</a:t>
            </a:r>
            <a:r>
              <a:rPr kumimoji="0" lang="en-US" altLang="ko-K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, Spring , Spring-Batch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28596" y="5500702"/>
            <a:ext cx="8229600" cy="150019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단점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관련 정보 학습 필요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복잡한 설정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r>
              <a:rPr lang="ko-KR" altLang="en-US" sz="1600" dirty="0" smtClean="0">
                <a:latin typeface="+mn-ea"/>
                <a:cs typeface="맑은 고딕"/>
              </a:rPr>
              <a:t>소규모 프로젝트 개발 시에도 많은 설정 필요</a:t>
            </a:r>
            <a:r>
              <a:rPr lang="en-US" altLang="ko-KR" sz="1600" dirty="0" smtClean="0">
                <a:latin typeface="+mn-ea"/>
                <a:cs typeface="맑은 고딕"/>
              </a:rPr>
              <a:t>.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lang="en-US" altLang="ko-KR" sz="1600" dirty="0" smtClean="0">
              <a:latin typeface="+mn-ea"/>
              <a:cs typeface="맑은 고딕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Char char="â"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8501122" cy="35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8501122" cy="62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429132"/>
            <a:ext cx="5143535" cy="6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5 . Sample Source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/>
          <a:lstStyle/>
          <a:p>
            <a:r>
              <a:rPr lang="en-US" altLang="ko-KR" dirty="0" smtClean="0"/>
              <a:t>5. Sample Source</a:t>
            </a:r>
            <a:endParaRPr lang="en-US" altLang="ko-KR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929586" cy="246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071942"/>
            <a:ext cx="788281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(loop flow)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 Step</a:t>
            </a:r>
            <a:r>
              <a:rPr lang="ko-KR" altLang="en-US" sz="2000" dirty="0" smtClean="0"/>
              <a:t>들의 흐름을 보여주기 위해 구성되었다</a:t>
            </a:r>
            <a:r>
              <a:rPr lang="en-US" altLang="ko-KR" sz="2000" dirty="0" smtClean="0"/>
              <a:t>. </a:t>
            </a:r>
            <a:r>
              <a:rPr lang="en-US" altLang="ko-KR" sz="2000" dirty="0" err="1" smtClean="0"/>
              <a:t>JobExecutionDecider</a:t>
            </a:r>
            <a:r>
              <a:rPr lang="ko-KR" altLang="en-US" sz="2000" dirty="0" smtClean="0"/>
              <a:t>를 통해 설정된 </a:t>
            </a:r>
            <a:r>
              <a:rPr lang="en-US" altLang="ko-KR" sz="2000" dirty="0" smtClean="0"/>
              <a:t>step</a:t>
            </a:r>
            <a:r>
              <a:rPr lang="ko-KR" altLang="en-US" sz="2000" dirty="0" smtClean="0"/>
              <a:t>들의 </a:t>
            </a:r>
            <a:r>
              <a:rPr lang="en-US" altLang="ko-KR" sz="2000" dirty="0" smtClean="0"/>
              <a:t>repeat</a:t>
            </a:r>
            <a:r>
              <a:rPr lang="ko-KR" altLang="en-US" sz="2000" dirty="0" smtClean="0"/>
              <a:t>가 가능한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이 어떻게 구현되는지 보여준다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Step</a:t>
            </a:r>
            <a:r>
              <a:rPr lang="ko-KR" altLang="en-US" sz="2000" dirty="0" smtClean="0"/>
              <a:t>의 제어를 하기위해 필수로 이해해야 할 </a:t>
            </a:r>
            <a:r>
              <a:rPr lang="en-US" altLang="ko-KR" sz="2000" dirty="0" smtClean="0"/>
              <a:t>Sample </a:t>
            </a:r>
            <a:r>
              <a:rPr lang="ko-KR" altLang="en-US" sz="2000" dirty="0" smtClean="0"/>
              <a:t>이다</a:t>
            </a:r>
            <a:r>
              <a:rPr lang="en-US" altLang="ko-KR" sz="2000" dirty="0" smtClean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 사용된 속성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Job – decision </a:t>
            </a:r>
          </a:p>
          <a:p>
            <a:pPr lvl="1"/>
            <a:r>
              <a:rPr lang="en-US" altLang="ko-KR" sz="2000" dirty="0" smtClean="0"/>
              <a:t>step- next </a:t>
            </a:r>
          </a:p>
          <a:p>
            <a:pPr lvl="1"/>
            <a:r>
              <a:rPr lang="en-US" altLang="ko-KR" sz="2000" dirty="0" err="1" smtClean="0"/>
              <a:t>tasklet</a:t>
            </a:r>
            <a:r>
              <a:rPr lang="en-US" altLang="ko-KR" sz="2000" dirty="0" smtClean="0"/>
              <a:t>- allow-</a:t>
            </a:r>
            <a:r>
              <a:rPr lang="en-US" altLang="ko-KR" sz="2000" dirty="0" err="1" smtClean="0"/>
              <a:t>startif</a:t>
            </a:r>
            <a:r>
              <a:rPr lang="en-US" altLang="ko-KR" sz="2000" dirty="0" smtClean="0"/>
              <a:t>-</a:t>
            </a:r>
            <a:r>
              <a:rPr lang="en-US" altLang="ko-KR" sz="2000" dirty="0" err="1" smtClean="0"/>
              <a:t>commplete</a:t>
            </a:r>
            <a:r>
              <a:rPr lang="en-US" altLang="ko-KR" sz="2000" dirty="0" smtClean="0"/>
              <a:t> , listeners , </a:t>
            </a:r>
          </a:p>
          <a:p>
            <a:pPr marL="742950" lvl="2" indent="-342900">
              <a:buClr>
                <a:schemeClr val="accent2"/>
              </a:buClr>
              <a:buSzTx/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43824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(loop flow)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335758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(loop flow)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000496" y="5500702"/>
            <a:ext cx="1285884" cy="7143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Job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5720" y="5429264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2357422" y="4287050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Step 1</a:t>
            </a:r>
          </a:p>
        </p:txBody>
      </p:sp>
      <p:cxnSp>
        <p:nvCxnSpPr>
          <p:cNvPr id="28" name="직선 화살표 연결선 27"/>
          <p:cNvCxnSpPr>
            <a:stCxn id="22" idx="3"/>
            <a:endCxn id="20" idx="1"/>
          </p:cNvCxnSpPr>
          <p:nvPr/>
        </p:nvCxnSpPr>
        <p:spPr>
          <a:xfrm>
            <a:off x="1357290" y="5715016"/>
            <a:ext cx="2643206" cy="142876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00298" y="557214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1</a:t>
            </a:r>
          </a:p>
        </p:txBody>
      </p:sp>
      <p:cxnSp>
        <p:nvCxnSpPr>
          <p:cNvPr id="30" name="직선 화살표 연결선 29"/>
          <p:cNvCxnSpPr>
            <a:stCxn id="20" idx="0"/>
            <a:endCxn id="23" idx="2"/>
          </p:cNvCxnSpPr>
          <p:nvPr/>
        </p:nvCxnSpPr>
        <p:spPr>
          <a:xfrm rot="16200000" flipV="1">
            <a:off x="3357951" y="4215215"/>
            <a:ext cx="713586" cy="18573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endCxn id="86" idx="0"/>
          </p:cNvCxnSpPr>
          <p:nvPr/>
        </p:nvCxnSpPr>
        <p:spPr>
          <a:xfrm rot="5400000">
            <a:off x="5643571" y="4071943"/>
            <a:ext cx="428626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643570" y="5357826"/>
            <a:ext cx="3286148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Step </a:t>
            </a:r>
            <a:r>
              <a:rPr lang="ko-KR" altLang="en-US" sz="1000" dirty="0" smtClean="0"/>
              <a:t>실행 순서</a:t>
            </a:r>
            <a:r>
              <a:rPr lang="en-US" altLang="ko-KR" sz="1000" dirty="0" smtClean="0"/>
              <a:t>.</a:t>
            </a:r>
          </a:p>
          <a:p>
            <a:pPr marL="342900" indent="-342900"/>
            <a:r>
              <a:rPr lang="en-US" altLang="ko-KR" sz="900" dirty="0" smtClean="0"/>
              <a:t>Step1 -&gt; Step2 -&gt;Decision -&gt;</a:t>
            </a:r>
            <a:r>
              <a:rPr lang="en-US" altLang="ko-KR" sz="900" dirty="0" smtClean="0">
                <a:solidFill>
                  <a:srgbClr val="0070C0"/>
                </a:solidFill>
              </a:rPr>
              <a:t> Step1 –&gt; Step2 -&gt; Decision</a:t>
            </a:r>
          </a:p>
          <a:p>
            <a:pPr marL="342900" indent="-342900"/>
            <a:endParaRPr lang="en-US" altLang="ko-KR" sz="900" dirty="0" smtClean="0">
              <a:solidFill>
                <a:srgbClr val="0070C0"/>
              </a:solidFill>
            </a:endParaRPr>
          </a:p>
          <a:p>
            <a:pPr marL="342900" indent="-342900"/>
            <a:r>
              <a:rPr lang="en-US" altLang="ko-KR" sz="900" dirty="0" smtClean="0">
                <a:solidFill>
                  <a:srgbClr val="0070C0"/>
                </a:solidFill>
              </a:rPr>
              <a:t>         </a:t>
            </a:r>
            <a:r>
              <a:rPr lang="en-US" altLang="ko-KR" sz="900" dirty="0" smtClean="0">
                <a:solidFill>
                  <a:schemeClr val="bg1"/>
                </a:solidFill>
              </a:rPr>
              <a:t>                                          Decision</a:t>
            </a:r>
            <a:r>
              <a:rPr lang="ko-KR" altLang="en-US" sz="900" dirty="0" smtClean="0">
                <a:solidFill>
                  <a:schemeClr val="bg1"/>
                </a:solidFill>
              </a:rPr>
              <a:t>의 </a:t>
            </a:r>
            <a:r>
              <a:rPr lang="en-US" altLang="ko-KR" sz="900" dirty="0" smtClean="0">
                <a:solidFill>
                  <a:schemeClr val="bg1"/>
                </a:solidFill>
              </a:rPr>
              <a:t>Limit</a:t>
            </a:r>
            <a:r>
              <a:rPr lang="ko-KR" altLang="en-US" sz="900" dirty="0" smtClean="0">
                <a:solidFill>
                  <a:schemeClr val="bg1"/>
                </a:solidFill>
              </a:rPr>
              <a:t>의 설</a:t>
            </a:r>
            <a:r>
              <a:rPr lang="en-US" altLang="ko-KR" sz="900" dirty="0" smtClean="0">
                <a:solidFill>
                  <a:schemeClr val="bg1"/>
                </a:solidFill>
              </a:rPr>
              <a:t>		</a:t>
            </a:r>
            <a:r>
              <a:rPr lang="ko-KR" altLang="en-US" sz="900" dirty="0" err="1" smtClean="0">
                <a:solidFill>
                  <a:schemeClr val="bg1"/>
                </a:solidFill>
              </a:rPr>
              <a:t>정값</a:t>
            </a:r>
            <a:r>
              <a:rPr lang="ko-KR" altLang="en-US" sz="900" dirty="0" smtClean="0">
                <a:solidFill>
                  <a:schemeClr val="bg1"/>
                </a:solidFill>
              </a:rPr>
              <a:t> 만큼 반복</a:t>
            </a:r>
            <a:r>
              <a:rPr lang="en-US" altLang="ko-KR" sz="9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357158" y="4287050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Read/</a:t>
            </a:r>
          </a:p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Write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429256" y="1714488"/>
            <a:ext cx="928694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Listener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357158" y="2643976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DB</a:t>
            </a:r>
          </a:p>
        </p:txBody>
      </p:sp>
      <p:cxnSp>
        <p:nvCxnSpPr>
          <p:cNvPr id="43" name="직선 화살표 연결선 42"/>
          <p:cNvCxnSpPr>
            <a:stCxn id="23" idx="1"/>
            <a:endCxn id="40" idx="3"/>
          </p:cNvCxnSpPr>
          <p:nvPr/>
        </p:nvCxnSpPr>
        <p:spPr>
          <a:xfrm rot="10800000">
            <a:off x="1214414" y="4537083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rot="5400000" flipH="1" flipV="1">
            <a:off x="5072860" y="2786058"/>
            <a:ext cx="1142214" cy="794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rot="5400000">
            <a:off x="356364" y="3715546"/>
            <a:ext cx="1143802" cy="794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 rot="5400000" flipH="1" flipV="1">
            <a:off x="71406" y="3715546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rot="5400000">
            <a:off x="5429256" y="2786058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>
            <a:off x="1214414" y="4429926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5429256" y="3357562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7429520" y="3357562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Read/</a:t>
            </a:r>
          </a:p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Write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7429520" y="1714488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DB</a:t>
            </a:r>
          </a:p>
        </p:txBody>
      </p:sp>
      <p:cxnSp>
        <p:nvCxnSpPr>
          <p:cNvPr id="74" name="직선 화살표 연결선 73"/>
          <p:cNvCxnSpPr/>
          <p:nvPr/>
        </p:nvCxnSpPr>
        <p:spPr>
          <a:xfrm rot="5400000">
            <a:off x="7428726" y="2786058"/>
            <a:ext cx="1143802" cy="794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/>
          <p:nvPr/>
        </p:nvCxnSpPr>
        <p:spPr>
          <a:xfrm rot="5400000" flipH="1" flipV="1">
            <a:off x="7143768" y="2786058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 rot="10800000">
            <a:off x="6286512" y="3641726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6286512" y="3534569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2357422" y="2643182"/>
            <a:ext cx="928694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accent2"/>
                </a:solidFill>
              </a:rPr>
              <a:t>Listener</a:t>
            </a:r>
          </a:p>
        </p:txBody>
      </p:sp>
      <p:cxnSp>
        <p:nvCxnSpPr>
          <p:cNvPr id="79" name="직선 화살표 연결선 78"/>
          <p:cNvCxnSpPr/>
          <p:nvPr/>
        </p:nvCxnSpPr>
        <p:spPr>
          <a:xfrm rot="5400000" flipH="1" flipV="1">
            <a:off x="2001026" y="3714752"/>
            <a:ext cx="1142214" cy="794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 rot="5400000">
            <a:off x="2357422" y="3714752"/>
            <a:ext cx="1143008" cy="1588"/>
          </a:xfrm>
          <a:prstGeom prst="straightConnector1">
            <a:avLst/>
          </a:prstGeom>
          <a:ln w="19050" cmpd="sng">
            <a:solidFill>
              <a:schemeClr val="tx2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꺾인 연결선 83"/>
          <p:cNvCxnSpPr>
            <a:stCxn id="23" idx="3"/>
            <a:endCxn id="67" idx="1"/>
          </p:cNvCxnSpPr>
          <p:nvPr/>
        </p:nvCxnSpPr>
        <p:spPr>
          <a:xfrm flipV="1">
            <a:off x="3214678" y="3607595"/>
            <a:ext cx="2214578" cy="929488"/>
          </a:xfrm>
          <a:prstGeom prst="bentConnector3">
            <a:avLst>
              <a:gd name="adj1" fmla="val 15829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" name="직사각형 85"/>
          <p:cNvSpPr/>
          <p:nvPr/>
        </p:nvSpPr>
        <p:spPr>
          <a:xfrm>
            <a:off x="5357818" y="4286256"/>
            <a:ext cx="1000132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Decision</a:t>
            </a:r>
          </a:p>
        </p:txBody>
      </p:sp>
      <p:cxnSp>
        <p:nvCxnSpPr>
          <p:cNvPr id="91" name="직선 화살표 연결선 90"/>
          <p:cNvCxnSpPr/>
          <p:nvPr/>
        </p:nvCxnSpPr>
        <p:spPr>
          <a:xfrm rot="10800000">
            <a:off x="3214678" y="4643446"/>
            <a:ext cx="2143140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화살표 연결선 91"/>
          <p:cNvCxnSpPr>
            <a:stCxn id="86" idx="2"/>
          </p:cNvCxnSpPr>
          <p:nvPr/>
        </p:nvCxnSpPr>
        <p:spPr>
          <a:xfrm rot="5400000">
            <a:off x="5143504" y="4786322"/>
            <a:ext cx="714380" cy="714380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모서리가 둥근 사각형 설명선 97"/>
          <p:cNvSpPr/>
          <p:nvPr/>
        </p:nvSpPr>
        <p:spPr>
          <a:xfrm>
            <a:off x="1428728" y="5072074"/>
            <a:ext cx="1928826" cy="357190"/>
          </a:xfrm>
          <a:prstGeom prst="wedgeRoundRectCallout">
            <a:avLst>
              <a:gd name="adj1" fmla="val 14722"/>
              <a:gd name="adj2" fmla="val -1228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Allow-start-if-complete = true</a:t>
            </a:r>
          </a:p>
          <a:p>
            <a:pPr algn="ctr"/>
            <a:r>
              <a:rPr lang="en-US" altLang="ko-KR" sz="900" dirty="0" smtClean="0"/>
              <a:t>Next = Step2</a:t>
            </a:r>
          </a:p>
        </p:txBody>
      </p:sp>
      <p:sp>
        <p:nvSpPr>
          <p:cNvPr id="99" name="모서리가 둥근 사각형 설명선 98"/>
          <p:cNvSpPr/>
          <p:nvPr/>
        </p:nvSpPr>
        <p:spPr>
          <a:xfrm>
            <a:off x="3500430" y="2857496"/>
            <a:ext cx="1928826" cy="357190"/>
          </a:xfrm>
          <a:prstGeom prst="wedgeRoundRectCallout">
            <a:avLst>
              <a:gd name="adj1" fmla="val 48643"/>
              <a:gd name="adj2" fmla="val 1022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Allow-start-if-complete = true</a:t>
            </a:r>
          </a:p>
          <a:p>
            <a:pPr algn="ctr"/>
            <a:r>
              <a:rPr lang="en-US" altLang="ko-KR" sz="900" dirty="0" smtClean="0"/>
              <a:t>Next = Decision</a:t>
            </a:r>
            <a:endParaRPr lang="ko-KR" altLang="en-US" sz="900" dirty="0"/>
          </a:p>
        </p:txBody>
      </p:sp>
      <p:sp>
        <p:nvSpPr>
          <p:cNvPr id="100" name="모서리가 둥근 사각형 설명선 99"/>
          <p:cNvSpPr/>
          <p:nvPr/>
        </p:nvSpPr>
        <p:spPr>
          <a:xfrm>
            <a:off x="6500826" y="4000504"/>
            <a:ext cx="1928826" cy="500066"/>
          </a:xfrm>
          <a:prstGeom prst="wedgeRoundRectCallout">
            <a:avLst>
              <a:gd name="adj1" fmla="val -56798"/>
              <a:gd name="adj2" fmla="val 6407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Limit = 3</a:t>
            </a:r>
          </a:p>
          <a:p>
            <a:pPr algn="ctr"/>
            <a:r>
              <a:rPr lang="en-US" altLang="ko-KR" sz="900" dirty="0" smtClean="0"/>
              <a:t>NEXT = STEP1</a:t>
            </a:r>
          </a:p>
          <a:p>
            <a:pPr algn="ctr"/>
            <a:r>
              <a:rPr lang="en-US" altLang="ko-KR" sz="900" dirty="0" smtClean="0"/>
              <a:t>END = COMPLETED</a:t>
            </a:r>
            <a:endParaRPr lang="ko-KR" altLang="en-US" sz="900" dirty="0"/>
          </a:p>
        </p:txBody>
      </p:sp>
      <p:sp>
        <p:nvSpPr>
          <p:cNvPr id="105" name="직사각형 104"/>
          <p:cNvSpPr/>
          <p:nvPr/>
        </p:nvSpPr>
        <p:spPr>
          <a:xfrm>
            <a:off x="7318667" y="5492819"/>
            <a:ext cx="157163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3857620" y="5009389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00562" y="3357562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786446" y="392906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57686" y="4429132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NEXT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500694" y="500063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END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57422" y="3611407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571604" y="414338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57158" y="3500438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14480" y="4509323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357818" y="250030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28926" y="3500438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8662" y="3500438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000760" y="2571744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001024" y="2571744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429520" y="2571744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86578" y="357187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15140" y="321468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rgbClr val="00B0F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(Restart)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marL="800100" lvl="3" indent="-342900">
              <a:buClr>
                <a:schemeClr val="accent2"/>
              </a:buClr>
              <a:buSzTx/>
              <a:buFont typeface="Wingdings 2"/>
              <a:buChar char="õ"/>
            </a:pPr>
            <a:r>
              <a:rPr lang="ko-KR" altLang="en-US" sz="1800" dirty="0" smtClean="0"/>
              <a:t>작업 실패 후 실패 지점을 찾아 작업을 어떻게 </a:t>
            </a:r>
            <a:r>
              <a:rPr lang="ko-KR" altLang="en-US" sz="1800" dirty="0" err="1" smtClean="0"/>
              <a:t>재시작</a:t>
            </a:r>
            <a:r>
              <a:rPr lang="ko-KR" altLang="en-US" sz="1800" dirty="0" smtClean="0"/>
              <a:t> 하는지 알아본다</a:t>
            </a:r>
            <a:r>
              <a:rPr lang="en-US" altLang="ko-KR" sz="1800" dirty="0" smtClean="0"/>
              <a:t>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설명</a:t>
            </a:r>
            <a:endParaRPr lang="en-US" altLang="ko-KR" sz="2400" dirty="0" smtClean="0"/>
          </a:p>
          <a:p>
            <a:pPr marL="742950" lvl="2" indent="-342900">
              <a:buClr>
                <a:schemeClr val="accent2"/>
              </a:buClr>
              <a:buSzTx/>
              <a:buFont typeface="Wingdings 2"/>
              <a:buChar char="õ"/>
            </a:pPr>
            <a:r>
              <a:rPr lang="en-US" altLang="ko-KR" sz="2000" dirty="0" err="1" smtClean="0"/>
              <a:t>ExceptionThrowingItemReaderProxy</a:t>
            </a:r>
            <a:r>
              <a:rPr lang="ko-KR" altLang="en-US" sz="2000" dirty="0" smtClean="0"/>
              <a:t>의 클레스를 통해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의 타이밍을 설정해 실패를 가장할 것이다</a:t>
            </a:r>
            <a:r>
              <a:rPr lang="en-US" altLang="ko-KR" sz="2000" dirty="0" smtClean="0"/>
              <a:t>.</a:t>
            </a:r>
          </a:p>
          <a:p>
            <a:pPr marL="742950" lvl="2" indent="-342900">
              <a:buClr>
                <a:schemeClr val="accent2"/>
              </a:buClr>
              <a:buSzTx/>
              <a:buFont typeface="Wingdings 2"/>
              <a:buChar char="õ"/>
            </a:pPr>
            <a:r>
              <a:rPr lang="en-US" altLang="ko-KR" sz="2000" dirty="0" smtClean="0"/>
              <a:t>Job</a:t>
            </a:r>
            <a:r>
              <a:rPr lang="ko-KR" altLang="en-US" sz="2000" dirty="0" smtClean="0"/>
              <a:t>이 시작된후 설정된 위치에서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이 생겨나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이 </a:t>
            </a:r>
            <a:r>
              <a:rPr lang="en-US" altLang="ko-KR" sz="2000" dirty="0" smtClean="0"/>
              <a:t>Failed</a:t>
            </a:r>
            <a:r>
              <a:rPr lang="ko-KR" altLang="en-US" sz="2000" dirty="0" smtClean="0"/>
              <a:t>로 종료될 것이다</a:t>
            </a:r>
            <a:r>
              <a:rPr lang="en-US" altLang="ko-KR" sz="2000" dirty="0" smtClean="0"/>
              <a:t>.</a:t>
            </a:r>
          </a:p>
          <a:p>
            <a:pPr marL="742950" lvl="2" indent="-342900">
              <a:buClr>
                <a:schemeClr val="accent2"/>
              </a:buClr>
              <a:buSzTx/>
              <a:buFont typeface="Wingdings 2"/>
              <a:buChar char="õ"/>
            </a:pPr>
            <a:r>
              <a:rPr lang="ko-KR" altLang="en-US" sz="2000" dirty="0" smtClean="0"/>
              <a:t>이후 우리는 같은 </a:t>
            </a:r>
            <a:r>
              <a:rPr lang="en-US" altLang="ko-KR" sz="2000" dirty="0" smtClean="0"/>
              <a:t>Instance</a:t>
            </a:r>
            <a:r>
              <a:rPr lang="ko-KR" altLang="en-US" sz="2000" dirty="0" smtClean="0"/>
              <a:t>를 사용해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을 </a:t>
            </a:r>
            <a:r>
              <a:rPr lang="en-US" altLang="ko-KR" sz="2000" dirty="0" smtClean="0"/>
              <a:t>Restart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할것이고</a:t>
            </a:r>
            <a:r>
              <a:rPr lang="ko-KR" altLang="en-US" sz="2000" dirty="0" smtClean="0"/>
              <a:t> 종료된 위치에서 시작되어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의 나머지를 수행할 것이다</a:t>
            </a:r>
            <a:r>
              <a:rPr lang="en-US" altLang="ko-KR" sz="2000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43824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(Restart)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335758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(Restart)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000496" y="5348301"/>
            <a:ext cx="1285884" cy="7143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Job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5720" y="5429264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1000100" y="2285992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Step 1</a:t>
            </a:r>
          </a:p>
        </p:txBody>
      </p:sp>
      <p:cxnSp>
        <p:nvCxnSpPr>
          <p:cNvPr id="28" name="직선 화살표 연결선 27"/>
          <p:cNvCxnSpPr>
            <a:stCxn id="22" idx="3"/>
            <a:endCxn id="20" idx="1"/>
          </p:cNvCxnSpPr>
          <p:nvPr/>
        </p:nvCxnSpPr>
        <p:spPr>
          <a:xfrm flipV="1">
            <a:off x="1357290" y="5705491"/>
            <a:ext cx="2643206" cy="9525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28860" y="5429264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1.start</a:t>
            </a:r>
          </a:p>
        </p:txBody>
      </p:sp>
      <p:cxnSp>
        <p:nvCxnSpPr>
          <p:cNvPr id="30" name="직선 화살표 연결선 29"/>
          <p:cNvCxnSpPr>
            <a:endCxn id="23" idx="2"/>
          </p:cNvCxnSpPr>
          <p:nvPr/>
        </p:nvCxnSpPr>
        <p:spPr>
          <a:xfrm rot="16200000" flipV="1">
            <a:off x="1428728" y="2786058"/>
            <a:ext cx="2571768" cy="257176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rot="16200000" flipH="1">
            <a:off x="2822563" y="4037017"/>
            <a:ext cx="2571768" cy="69850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직사각형 66"/>
          <p:cNvSpPr/>
          <p:nvPr/>
        </p:nvSpPr>
        <p:spPr>
          <a:xfrm>
            <a:off x="3929058" y="2285992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Step 2</a:t>
            </a:r>
          </a:p>
        </p:txBody>
      </p:sp>
      <p:cxnSp>
        <p:nvCxnSpPr>
          <p:cNvPr id="84" name="꺾인 연결선 83"/>
          <p:cNvCxnSpPr>
            <a:stCxn id="23" idx="3"/>
            <a:endCxn id="67" idx="1"/>
          </p:cNvCxnSpPr>
          <p:nvPr/>
        </p:nvCxnSpPr>
        <p:spPr>
          <a:xfrm>
            <a:off x="1857356" y="2536025"/>
            <a:ext cx="2071702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63" idx="2"/>
          </p:cNvCxnSpPr>
          <p:nvPr/>
        </p:nvCxnSpPr>
        <p:spPr>
          <a:xfrm rot="5400000">
            <a:off x="4857752" y="3214686"/>
            <a:ext cx="2571768" cy="1714512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모서리가 둥근 사각형 설명선 98"/>
          <p:cNvSpPr/>
          <p:nvPr/>
        </p:nvSpPr>
        <p:spPr>
          <a:xfrm>
            <a:off x="2214546" y="2786058"/>
            <a:ext cx="1285884" cy="357190"/>
          </a:xfrm>
          <a:prstGeom prst="wedgeRoundRectCallout">
            <a:avLst>
              <a:gd name="adj1" fmla="val 61976"/>
              <a:gd name="adj2" fmla="val 835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11Line Exception</a:t>
            </a:r>
            <a:endParaRPr lang="ko-KR" altLang="en-US" sz="900" dirty="0"/>
          </a:p>
        </p:txBody>
      </p:sp>
      <p:sp>
        <p:nvSpPr>
          <p:cNvPr id="100" name="모서리가 둥근 사각형 설명선 99"/>
          <p:cNvSpPr/>
          <p:nvPr/>
        </p:nvSpPr>
        <p:spPr>
          <a:xfrm>
            <a:off x="4929190" y="2786058"/>
            <a:ext cx="1357322" cy="357190"/>
          </a:xfrm>
          <a:prstGeom prst="wedgeRoundRectCallout">
            <a:avLst>
              <a:gd name="adj1" fmla="val -61710"/>
              <a:gd name="adj2" fmla="val 10140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/>
              <a:t>11Line Start</a:t>
            </a:r>
            <a:endParaRPr lang="ko-KR" altLang="en-US" sz="9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071670" y="378619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786050" y="2500306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57686" y="4429132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NEXT</a:t>
            </a:r>
          </a:p>
        </p:txBody>
      </p:sp>
      <p:sp>
        <p:nvSpPr>
          <p:cNvPr id="63" name="직사각형 62"/>
          <p:cNvSpPr/>
          <p:nvPr/>
        </p:nvSpPr>
        <p:spPr>
          <a:xfrm>
            <a:off x="6572264" y="2285992"/>
            <a:ext cx="857256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Step 3</a:t>
            </a:r>
          </a:p>
        </p:txBody>
      </p:sp>
      <p:cxnSp>
        <p:nvCxnSpPr>
          <p:cNvPr id="66" name="꺾인 연결선 65"/>
          <p:cNvCxnSpPr>
            <a:stCxn id="67" idx="3"/>
            <a:endCxn id="63" idx="1"/>
          </p:cNvCxnSpPr>
          <p:nvPr/>
        </p:nvCxnSpPr>
        <p:spPr>
          <a:xfrm>
            <a:off x="4786314" y="2536025"/>
            <a:ext cx="1785950" cy="1588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28992" y="321468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/>
              <a:t>4.End</a:t>
            </a:r>
          </a:p>
          <a:p>
            <a:pPr marL="342900" indent="-342900"/>
            <a:r>
              <a:rPr lang="en-US" altLang="ko-KR" sz="800" b="1" dirty="0" smtClean="0"/>
              <a:t>(State:</a:t>
            </a:r>
          </a:p>
          <a:p>
            <a:pPr marL="342900" indent="-342900"/>
            <a:r>
              <a:rPr lang="en-US" altLang="ko-KR" sz="800" b="1" dirty="0" smtClean="0"/>
              <a:t>   FAILED)</a:t>
            </a:r>
          </a:p>
        </p:txBody>
      </p:sp>
      <p:cxnSp>
        <p:nvCxnSpPr>
          <p:cNvPr id="87" name="직선 화살표 연결선 86"/>
          <p:cNvCxnSpPr/>
          <p:nvPr/>
        </p:nvCxnSpPr>
        <p:spPr>
          <a:xfrm flipV="1">
            <a:off x="1357290" y="5857892"/>
            <a:ext cx="2643206" cy="9525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285984" y="5857892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chemeClr val="accent1"/>
                </a:solidFill>
              </a:rPr>
              <a:t>5.Restart</a:t>
            </a:r>
          </a:p>
        </p:txBody>
      </p:sp>
      <p:cxnSp>
        <p:nvCxnSpPr>
          <p:cNvPr id="89" name="직선 화살표 연결선 88"/>
          <p:cNvCxnSpPr>
            <a:stCxn id="20" idx="0"/>
          </p:cNvCxnSpPr>
          <p:nvPr/>
        </p:nvCxnSpPr>
        <p:spPr>
          <a:xfrm rot="16200000" flipV="1">
            <a:off x="3326598" y="4031461"/>
            <a:ext cx="2562243" cy="7143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4572000" y="321468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143504" y="2214554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286512" y="371475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200" b="1" dirty="0" smtClean="0">
                <a:solidFill>
                  <a:schemeClr val="accent1"/>
                </a:solidFill>
              </a:rPr>
              <a:t>8.End</a:t>
            </a:r>
          </a:p>
          <a:p>
            <a:pPr marL="342900" indent="-342900"/>
            <a:r>
              <a:rPr lang="en-US" altLang="ko-KR" sz="800" b="1" dirty="0" smtClean="0">
                <a:solidFill>
                  <a:schemeClr val="accent1"/>
                </a:solidFill>
              </a:rPr>
              <a:t> (State:</a:t>
            </a:r>
          </a:p>
          <a:p>
            <a:pPr marL="342900" indent="-342900"/>
            <a:r>
              <a:rPr lang="en-US" altLang="ko-KR" sz="800" b="1" dirty="0" smtClean="0">
                <a:solidFill>
                  <a:schemeClr val="accent1"/>
                </a:solidFill>
              </a:rPr>
              <a:t>      Complete)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(Retry)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marL="742950" lvl="2" indent="-342900">
              <a:buClr>
                <a:schemeClr val="accent2"/>
              </a:buClr>
              <a:buSzTx/>
              <a:buFont typeface="Wingdings 2"/>
              <a:buChar char="õ"/>
            </a:pPr>
            <a:r>
              <a:rPr lang="ko-KR" altLang="en-US" sz="2000" dirty="0" smtClean="0"/>
              <a:t> 예외 발생시 어떻게 자동으로 재시도 하는지 확인</a:t>
            </a:r>
            <a:r>
              <a:rPr lang="en-US" altLang="ko-KR" sz="2000" dirty="0" smtClean="0"/>
              <a:t>.</a:t>
            </a:r>
          </a:p>
          <a:p>
            <a:pPr marL="742950" lvl="2" indent="-342900">
              <a:buClr>
                <a:schemeClr val="accent2"/>
              </a:buClr>
              <a:buSzTx/>
              <a:buFont typeface="Wingdings 2"/>
              <a:buChar char="õ"/>
            </a:pPr>
            <a:endParaRPr lang="en-US" altLang="ko-KR" sz="2000" dirty="0" smtClean="0"/>
          </a:p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사용 방법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Retry-limit</a:t>
            </a:r>
            <a:r>
              <a:rPr lang="ko-KR" altLang="en-US" sz="2000" dirty="0" smtClean="0"/>
              <a:t>의 세팅을 통해 재시도 횟수를 설정 할 수 있다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err="1" smtClean="0"/>
              <a:t>ItemWriter</a:t>
            </a:r>
            <a:r>
              <a:rPr lang="ko-KR" altLang="en-US" sz="2000" dirty="0" smtClean="0"/>
              <a:t>에 관해서 가능하다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retryable</a:t>
            </a:r>
            <a:r>
              <a:rPr lang="en-US" altLang="ko-KR" sz="2000" dirty="0" smtClean="0"/>
              <a:t>-exception-classes </a:t>
            </a:r>
            <a:r>
              <a:rPr lang="ko-KR" altLang="en-US" sz="2000" dirty="0" smtClean="0"/>
              <a:t>부분을 통해 재시도 되어야 할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을 설정해줄수 있다</a:t>
            </a:r>
            <a:r>
              <a:rPr lang="en-US" altLang="ko-KR" sz="2000" dirty="0" smtClean="0"/>
              <a:t>.</a:t>
            </a:r>
          </a:p>
          <a:p>
            <a:pPr lvl="1">
              <a:buNone/>
            </a:pPr>
            <a:r>
              <a:rPr lang="en-US" altLang="ko-KR" sz="1400" dirty="0" smtClean="0"/>
              <a:t>    (</a:t>
            </a:r>
            <a:r>
              <a:rPr lang="ko-KR" altLang="en-US" sz="1400" dirty="0" smtClean="0"/>
              <a:t>예제소스상 </a:t>
            </a:r>
            <a:r>
              <a:rPr lang="en-US" altLang="ko-KR" sz="1400" dirty="0" smtClean="0"/>
              <a:t>exception-classes</a:t>
            </a:r>
            <a:r>
              <a:rPr lang="ko-KR" altLang="en-US" sz="1400" dirty="0" smtClean="0"/>
              <a:t>의 </a:t>
            </a:r>
            <a:r>
              <a:rPr lang="en-US" altLang="ko-KR" sz="1400" dirty="0" err="1" smtClean="0"/>
              <a:t>java.lang.Exception</a:t>
            </a:r>
            <a:r>
              <a:rPr lang="ko-KR" altLang="en-US" sz="1400" dirty="0" smtClean="0"/>
              <a:t>은 모든 </a:t>
            </a:r>
            <a:r>
              <a:rPr lang="en-US" altLang="ko-KR" sz="1400" dirty="0" smtClean="0"/>
              <a:t>exception</a:t>
            </a:r>
            <a:r>
              <a:rPr lang="ko-KR" altLang="en-US" sz="1400" dirty="0" smtClean="0"/>
              <a:t>을 말하므로 모든 </a:t>
            </a:r>
            <a:r>
              <a:rPr lang="en-US" altLang="ko-KR" sz="1400" dirty="0" smtClean="0"/>
              <a:t>Exception</a:t>
            </a:r>
            <a:r>
              <a:rPr lang="ko-KR" altLang="en-US" sz="1400" dirty="0" smtClean="0"/>
              <a:t>에 대한 </a:t>
            </a:r>
            <a:r>
              <a:rPr lang="en-US" altLang="ko-KR" sz="1400" dirty="0" smtClean="0"/>
              <a:t>retry </a:t>
            </a:r>
            <a:r>
              <a:rPr lang="ko-KR" altLang="en-US" sz="1400" dirty="0" smtClean="0"/>
              <a:t>처리가 된다</a:t>
            </a:r>
            <a:r>
              <a:rPr lang="en-US" altLang="ko-KR" sz="1400" dirty="0" smtClean="0"/>
              <a:t>.)</a:t>
            </a:r>
            <a:endParaRPr lang="ko-KR" altLang="en-US" sz="14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357554" y="4786322"/>
          <a:ext cx="4714908" cy="18278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14908"/>
              </a:tblGrid>
              <a:tr h="1827846">
                <a:tc>
                  <a:txBody>
                    <a:bodyPr/>
                    <a:lstStyle/>
                    <a:p>
                      <a:r>
                        <a:rPr lang="en-US" altLang="ko-KR" sz="1100" dirty="0" smtClean="0"/>
                        <a:t>&lt;step id="step1"&gt;</a:t>
                      </a:r>
                    </a:p>
                    <a:p>
                      <a:r>
                        <a:rPr lang="en-US" altLang="ko-KR" sz="1100" dirty="0" smtClean="0"/>
                        <a:t>&lt;</a:t>
                      </a:r>
                      <a:r>
                        <a:rPr lang="en-US" altLang="ko-KR" sz="1100" dirty="0" err="1" smtClean="0"/>
                        <a:t>tasklet</a:t>
                      </a:r>
                      <a:r>
                        <a:rPr lang="en-US" altLang="ko-KR" sz="1100" dirty="0" smtClean="0"/>
                        <a:t>&gt;</a:t>
                      </a:r>
                    </a:p>
                    <a:p>
                      <a:r>
                        <a:rPr lang="en-US" altLang="ko-KR" sz="1100" dirty="0" smtClean="0"/>
                        <a:t>&lt;chunk reader="</a:t>
                      </a:r>
                      <a:r>
                        <a:rPr lang="en-US" altLang="ko-KR" sz="1100" dirty="0" err="1" smtClean="0"/>
                        <a:t>itemGenerator</a:t>
                      </a:r>
                      <a:r>
                        <a:rPr lang="en-US" altLang="ko-KR" sz="1100" dirty="0" smtClean="0"/>
                        <a:t>"  writer="</a:t>
                      </a:r>
                      <a:r>
                        <a:rPr lang="en-US" altLang="ko-KR" sz="1100" dirty="0" err="1" smtClean="0"/>
                        <a:t>itemWriter</a:t>
                      </a:r>
                      <a:r>
                        <a:rPr lang="en-US" altLang="ko-KR" sz="1100" dirty="0" smtClean="0"/>
                        <a:t>" </a:t>
                      </a:r>
                    </a:p>
                    <a:p>
                      <a:r>
                        <a:rPr lang="en-US" altLang="ko-KR" sz="1100" dirty="0" smtClean="0"/>
                        <a:t>                                           commit-interval="1" retry-limit="3"&gt;</a:t>
                      </a:r>
                    </a:p>
                    <a:p>
                      <a:r>
                        <a:rPr lang="en-US" altLang="ko-KR" sz="1100" dirty="0" smtClean="0"/>
                        <a:t>    &lt;</a:t>
                      </a:r>
                      <a:r>
                        <a:rPr lang="en-US" altLang="ko-KR" sz="1100" dirty="0" err="1" smtClean="0"/>
                        <a:t>retryable</a:t>
                      </a:r>
                      <a:r>
                        <a:rPr lang="en-US" altLang="ko-KR" sz="1100" dirty="0" smtClean="0"/>
                        <a:t>-exception-classes&gt;</a:t>
                      </a:r>
                    </a:p>
                    <a:p>
                      <a:r>
                        <a:rPr lang="en-US" altLang="ko-KR" sz="1100" dirty="0" smtClean="0"/>
                        <a:t>    </a:t>
                      </a:r>
                      <a:r>
                        <a:rPr lang="en-US" altLang="ko-KR" sz="1100" dirty="0" err="1" smtClean="0"/>
                        <a:t>java.lang.Exception</a:t>
                      </a:r>
                      <a:endParaRPr lang="en-US" altLang="ko-KR" sz="1100" dirty="0" smtClean="0"/>
                    </a:p>
                    <a:p>
                      <a:r>
                        <a:rPr lang="en-US" altLang="ko-KR" sz="1100" dirty="0" smtClean="0"/>
                        <a:t>    &lt;/</a:t>
                      </a:r>
                      <a:r>
                        <a:rPr lang="en-US" altLang="ko-KR" sz="1100" dirty="0" err="1" smtClean="0"/>
                        <a:t>retryable</a:t>
                      </a:r>
                      <a:r>
                        <a:rPr lang="en-US" altLang="ko-KR" sz="1100" dirty="0" smtClean="0"/>
                        <a:t>-exception-classes&gt;</a:t>
                      </a:r>
                    </a:p>
                    <a:p>
                      <a:r>
                        <a:rPr lang="en-US" altLang="ko-KR" sz="1100" dirty="0" smtClean="0"/>
                        <a:t>&lt;/chunk&gt;</a:t>
                      </a:r>
                    </a:p>
                    <a:p>
                      <a:r>
                        <a:rPr lang="en-US" altLang="ko-KR" sz="1100" dirty="0" smtClean="0"/>
                        <a:t>&lt;/</a:t>
                      </a:r>
                      <a:r>
                        <a:rPr lang="en-US" altLang="ko-KR" sz="1100" dirty="0" err="1" smtClean="0"/>
                        <a:t>tasklet</a:t>
                      </a:r>
                      <a:r>
                        <a:rPr lang="en-US" altLang="ko-KR" sz="1100" dirty="0" smtClean="0"/>
                        <a:t>&gt;</a:t>
                      </a:r>
                    </a:p>
                    <a:p>
                      <a:r>
                        <a:rPr lang="en-US" altLang="ko-KR" sz="1100" dirty="0" smtClean="0"/>
                        <a:t>&lt;/step&gt;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(retry)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(restart)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928926" y="5357826"/>
            <a:ext cx="1071570" cy="7143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5720" y="5429264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6000760" y="2071678"/>
            <a:ext cx="1285884" cy="6429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/>
              <a:t>Read</a:t>
            </a:r>
            <a:endParaRPr lang="en-US" altLang="ko-KR" sz="1400" dirty="0" smtClean="0">
              <a:solidFill>
                <a:schemeClr val="accent2"/>
              </a:solidFill>
            </a:endParaRPr>
          </a:p>
        </p:txBody>
      </p:sp>
      <p:cxnSp>
        <p:nvCxnSpPr>
          <p:cNvPr id="28" name="직선 화살표 연결선 27"/>
          <p:cNvCxnSpPr>
            <a:stCxn id="22" idx="3"/>
            <a:endCxn id="20" idx="1"/>
          </p:cNvCxnSpPr>
          <p:nvPr/>
        </p:nvCxnSpPr>
        <p:spPr>
          <a:xfrm>
            <a:off x="1357290" y="5715016"/>
            <a:ext cx="1571636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71604" y="5500702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1. Job </a:t>
            </a:r>
            <a:r>
              <a:rPr lang="ko-KR" altLang="en-US" sz="1000" dirty="0" smtClean="0"/>
              <a:t>실행 요청</a:t>
            </a:r>
            <a:endParaRPr lang="en-US" altLang="ko-KR" sz="1000" dirty="0" smtClean="0"/>
          </a:p>
        </p:txBody>
      </p:sp>
      <p:cxnSp>
        <p:nvCxnSpPr>
          <p:cNvPr id="30" name="직선 화살표 연결선 29"/>
          <p:cNvCxnSpPr>
            <a:stCxn id="20" idx="0"/>
            <a:endCxn id="18" idx="2"/>
          </p:cNvCxnSpPr>
          <p:nvPr/>
        </p:nvCxnSpPr>
        <p:spPr>
          <a:xfrm rot="16200000" flipV="1">
            <a:off x="2589596" y="4482710"/>
            <a:ext cx="1714512" cy="35719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14678" y="4071942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2</a:t>
            </a:r>
          </a:p>
        </p:txBody>
      </p:sp>
      <p:cxnSp>
        <p:nvCxnSpPr>
          <p:cNvPr id="69" name="직선 화살표 연결선 68"/>
          <p:cNvCxnSpPr>
            <a:stCxn id="18" idx="3"/>
            <a:endCxn id="23" idx="1"/>
          </p:cNvCxnSpPr>
          <p:nvPr/>
        </p:nvCxnSpPr>
        <p:spPr>
          <a:xfrm flipV="1">
            <a:off x="3929058" y="2393149"/>
            <a:ext cx="2071702" cy="928694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00562" y="535782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7. Complete or Exception</a:t>
            </a:r>
          </a:p>
        </p:txBody>
      </p:sp>
      <p:cxnSp>
        <p:nvCxnSpPr>
          <p:cNvPr id="54" name="직선 화살표 연결선 53"/>
          <p:cNvCxnSpPr>
            <a:stCxn id="23" idx="2"/>
            <a:endCxn id="34" idx="0"/>
          </p:cNvCxnSpPr>
          <p:nvPr/>
        </p:nvCxnSpPr>
        <p:spPr>
          <a:xfrm rot="16200000" flipH="1">
            <a:off x="6398431" y="2959890"/>
            <a:ext cx="500066" cy="9525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2928926" y="3000372"/>
            <a:ext cx="1000132" cy="6429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/>
              <a:t>Step 1</a:t>
            </a:r>
            <a:endParaRPr lang="en-US" altLang="ko-KR" sz="1400" dirty="0" smtClean="0">
              <a:solidFill>
                <a:schemeClr val="accent2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010285" y="3214686"/>
            <a:ext cx="1285884" cy="6429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/>
              <a:t>Processor</a:t>
            </a:r>
            <a:endParaRPr lang="en-US" altLang="ko-KR" sz="1400" dirty="0" smtClean="0">
              <a:solidFill>
                <a:schemeClr val="accent2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000760" y="4286256"/>
            <a:ext cx="1285884" cy="64294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i="1" dirty="0" smtClean="0"/>
              <a:t>Write  </a:t>
            </a:r>
            <a:endParaRPr lang="en-US" altLang="ko-KR" sz="1400" dirty="0" smtClean="0">
              <a:solidFill>
                <a:schemeClr val="accent2"/>
              </a:solidFill>
            </a:endParaRPr>
          </a:p>
        </p:txBody>
      </p:sp>
      <p:cxnSp>
        <p:nvCxnSpPr>
          <p:cNvPr id="40" name="직선 화살표 연결선 39"/>
          <p:cNvCxnSpPr>
            <a:stCxn id="34" idx="2"/>
            <a:endCxn id="35" idx="0"/>
          </p:cNvCxnSpPr>
          <p:nvPr/>
        </p:nvCxnSpPr>
        <p:spPr>
          <a:xfrm rot="5400000">
            <a:off x="6434151" y="4067180"/>
            <a:ext cx="428628" cy="9525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35" idx="1"/>
            <a:endCxn id="20" idx="3"/>
          </p:cNvCxnSpPr>
          <p:nvPr/>
        </p:nvCxnSpPr>
        <p:spPr>
          <a:xfrm rot="10800000" flipV="1">
            <a:off x="4000496" y="4607726"/>
            <a:ext cx="2000264" cy="1107289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모서리가 둥근 사각형 설명선 47"/>
          <p:cNvSpPr/>
          <p:nvPr/>
        </p:nvSpPr>
        <p:spPr>
          <a:xfrm>
            <a:off x="1714480" y="2285992"/>
            <a:ext cx="1000132" cy="500066"/>
          </a:xfrm>
          <a:prstGeom prst="wedgeRoundRectCallout">
            <a:avLst>
              <a:gd name="adj1" fmla="val 69383"/>
              <a:gd name="adj2" fmla="val 11555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err="1" smtClean="0"/>
              <a:t>Configration</a:t>
            </a:r>
            <a:endParaRPr lang="en-US" altLang="ko-KR" sz="900" dirty="0" smtClean="0"/>
          </a:p>
          <a:p>
            <a:pPr algn="ctr"/>
            <a:r>
              <a:rPr lang="en-US" altLang="ko-KR" sz="900" dirty="0" smtClean="0"/>
              <a:t>Retry </a:t>
            </a:r>
            <a:r>
              <a:rPr lang="en-US" altLang="ko-KR" sz="900" dirty="0" smtClean="0"/>
              <a:t>=3</a:t>
            </a:r>
            <a:endParaRPr lang="ko-KR" altLang="en-US" sz="900" dirty="0"/>
          </a:p>
        </p:txBody>
      </p:sp>
      <p:cxnSp>
        <p:nvCxnSpPr>
          <p:cNvPr id="52" name="직선 화살표 연결선 80"/>
          <p:cNvCxnSpPr>
            <a:endCxn id="53" idx="1"/>
          </p:cNvCxnSpPr>
          <p:nvPr/>
        </p:nvCxnSpPr>
        <p:spPr>
          <a:xfrm rot="16200000" flipH="1">
            <a:off x="6786566" y="4857773"/>
            <a:ext cx="857281" cy="114300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3" name="순서도: 자기 디스크 52"/>
          <p:cNvSpPr/>
          <p:nvPr/>
        </p:nvSpPr>
        <p:spPr>
          <a:xfrm>
            <a:off x="7322363" y="5857918"/>
            <a:ext cx="928694" cy="78581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572000" y="2643182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43702" y="2786058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43702" y="3929066"/>
            <a:ext cx="35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43702" y="514351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b="1" dirty="0" smtClean="0"/>
              <a:t>6. If (Exception)  {</a:t>
            </a:r>
          </a:p>
          <a:p>
            <a:pPr marL="342900" indent="-342900"/>
            <a:r>
              <a:rPr lang="en-US" altLang="ko-KR" sz="1000" b="1" dirty="0" smtClean="0"/>
              <a:t>	retry until 3 count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92922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</a:t>
            </a:r>
            <a:r>
              <a:rPr lang="en-US" altLang="ko-KR" sz="2400" dirty="0" smtClean="0"/>
              <a:t>(Batch)</a:t>
            </a:r>
            <a:r>
              <a:rPr lang="ko-KR" altLang="en-US" sz="2400" dirty="0" smtClean="0"/>
              <a:t>시스템에 대한 대표적인 오해 </a:t>
            </a:r>
            <a:r>
              <a:rPr lang="en-US" altLang="ko-KR" sz="2400" dirty="0" smtClean="0"/>
              <a:t>(Pitfalls)</a:t>
            </a:r>
          </a:p>
          <a:p>
            <a:pPr lvl="1"/>
            <a:r>
              <a:rPr lang="ko-KR" altLang="en-US" sz="2000" dirty="0" smtClean="0"/>
              <a:t>배치는 비교적 단순하고 덜 중요하다</a:t>
            </a:r>
            <a:r>
              <a:rPr lang="en-US" altLang="ko-KR" sz="2000" dirty="0" smtClean="0"/>
              <a:t>.</a:t>
            </a:r>
          </a:p>
          <a:p>
            <a:pPr lvl="2">
              <a:buNone/>
            </a:pPr>
            <a:r>
              <a:rPr lang="en-US" altLang="ko-KR" sz="1600" dirty="0" smtClean="0"/>
              <a:t>- </a:t>
            </a:r>
            <a:r>
              <a:rPr lang="ko-KR" altLang="en-US" sz="1600" dirty="0" smtClean="0"/>
              <a:t>배치는 자동화된 대량 처리를 필요로 하는 온라인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정보계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대외계</a:t>
            </a:r>
            <a:r>
              <a:rPr lang="ko-KR" altLang="en-US" sz="1600" dirty="0" smtClean="0"/>
              <a:t> 모두와 밀접한 연관 관계를 갖고 있어 전사시스템이 유기적으로 업무를 처리하는 데 있어 촉매제와 같은 역할을 수행한다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직접 사용자를 만족시키는 건 적으나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부지런히 정보가 제때 처리되어야 한다</a:t>
            </a:r>
            <a:r>
              <a:rPr lang="en-US" altLang="ko-KR" sz="1600" dirty="0" smtClean="0"/>
              <a:t>.)</a:t>
            </a:r>
          </a:p>
          <a:p>
            <a:pPr lvl="1"/>
            <a:r>
              <a:rPr lang="ko-KR" altLang="en-US" sz="2000" dirty="0" smtClean="0"/>
              <a:t>배치는 성능이 제일 중요하므로 </a:t>
            </a:r>
            <a:r>
              <a:rPr lang="en-US" altLang="ko-KR" sz="2000" dirty="0" smtClean="0"/>
              <a:t>C </a:t>
            </a:r>
            <a:r>
              <a:rPr lang="ko-KR" altLang="en-US" sz="2000" dirty="0" smtClean="0"/>
              <a:t>같은 언어로 개발해야 한다</a:t>
            </a:r>
            <a:endParaRPr lang="en-US" altLang="ko-KR" sz="2000" dirty="0" smtClean="0"/>
          </a:p>
          <a:p>
            <a:pPr lvl="1">
              <a:buNone/>
            </a:pPr>
            <a:r>
              <a:rPr lang="en-US" altLang="ko-KR" sz="2000" dirty="0" smtClean="0"/>
              <a:t>    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배치의 성능 최적화는 프로그래밍 언어나 프로그래밍 기법이 아닌 아키텍처            </a:t>
            </a:r>
            <a:r>
              <a:rPr lang="en-US" altLang="ko-KR" sz="1600" dirty="0" smtClean="0"/>
              <a:t>	  </a:t>
            </a:r>
            <a:r>
              <a:rPr lang="ko-KR" altLang="en-US" sz="1600" dirty="0" smtClean="0"/>
              <a:t>수준의 최적화를 통해 해결되어야 한다</a:t>
            </a:r>
            <a:r>
              <a:rPr lang="en-US" altLang="ko-KR" sz="1600" dirty="0" smtClean="0"/>
              <a:t>.</a:t>
            </a:r>
          </a:p>
          <a:p>
            <a:pPr lvl="1">
              <a:buNone/>
            </a:pPr>
            <a:r>
              <a:rPr lang="en-US" altLang="ko-KR" sz="1600" dirty="0" smtClean="0"/>
              <a:t>		- </a:t>
            </a:r>
            <a:r>
              <a:rPr lang="ko-KR" altLang="en-US" sz="1600" dirty="0" smtClean="0"/>
              <a:t>최적화 기법의 적용순서</a:t>
            </a:r>
            <a:endParaRPr lang="en-US" altLang="ko-KR" sz="1600" dirty="0" smtClean="0"/>
          </a:p>
          <a:p>
            <a:pPr lvl="1">
              <a:buNone/>
            </a:pPr>
            <a:r>
              <a:rPr lang="en-US" altLang="ko-KR" sz="1600" dirty="0" smtClean="0"/>
              <a:t>		    </a:t>
            </a:r>
            <a:r>
              <a:rPr lang="en-US" altLang="ko-KR" sz="1400" dirty="0" smtClean="0"/>
              <a:t>* </a:t>
            </a:r>
            <a:r>
              <a:rPr lang="ko-KR" altLang="en-US" sz="1400" dirty="0" smtClean="0"/>
              <a:t>배치업무 최적화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유사 업무 통합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불필요한 반복 작업 제거</a:t>
            </a:r>
            <a:endParaRPr lang="en-US" altLang="ko-KR" sz="1400" dirty="0" smtClean="0"/>
          </a:p>
          <a:p>
            <a:pPr lvl="1">
              <a:buNone/>
            </a:pPr>
            <a:r>
              <a:rPr lang="en-US" altLang="ko-KR" sz="1400" dirty="0" smtClean="0"/>
              <a:t>		    * </a:t>
            </a:r>
            <a:r>
              <a:rPr lang="ko-KR" altLang="en-US" sz="1400" dirty="0" smtClean="0"/>
              <a:t>관리 고도화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수작업 데이터 검증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최소화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잘못된 결과로 </a:t>
            </a:r>
            <a:r>
              <a:rPr lang="ko-KR" altLang="en-US" sz="1400" dirty="0" err="1" smtClean="0"/>
              <a:t>재작업</a:t>
            </a:r>
            <a:r>
              <a:rPr lang="ko-KR" altLang="en-US" sz="1400" dirty="0" smtClean="0"/>
              <a:t> 최소화</a:t>
            </a:r>
            <a:endParaRPr lang="en-US" altLang="ko-KR" sz="1400" dirty="0" smtClean="0"/>
          </a:p>
          <a:p>
            <a:pPr lvl="2">
              <a:buNone/>
            </a:pPr>
            <a:r>
              <a:rPr lang="en-US" altLang="ko-KR" sz="1400" dirty="0" smtClean="0"/>
              <a:t>    *  I/O </a:t>
            </a:r>
            <a:r>
              <a:rPr lang="ko-KR" altLang="en-US" sz="1400" dirty="0" smtClean="0"/>
              <a:t>비용 최소화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배치 수행 시간의 </a:t>
            </a:r>
            <a:r>
              <a:rPr lang="en-US" altLang="ko-KR" sz="1400" dirty="0" smtClean="0"/>
              <a:t>80% </a:t>
            </a:r>
            <a:r>
              <a:rPr lang="ko-KR" altLang="en-US" sz="1400" dirty="0" smtClean="0"/>
              <a:t>이상은 </a:t>
            </a:r>
            <a:r>
              <a:rPr lang="en-US" altLang="ko-KR" sz="1400" dirty="0" smtClean="0"/>
              <a:t>I/O </a:t>
            </a:r>
            <a:r>
              <a:rPr lang="ko-KR" altLang="en-US" sz="1400" dirty="0" smtClean="0"/>
              <a:t>비용이며</a:t>
            </a:r>
            <a:r>
              <a:rPr lang="en-US" altLang="ko-KR" sz="1400" dirty="0" smtClean="0"/>
              <a:t>, I/O</a:t>
            </a:r>
            <a:r>
              <a:rPr lang="ko-KR" altLang="en-US" sz="1400" dirty="0" smtClean="0"/>
              <a:t>를 최소화 해야 최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적화 된 성능 향상</a:t>
            </a:r>
            <a:r>
              <a:rPr lang="en-US" altLang="ko-KR" sz="1400" dirty="0" smtClean="0"/>
              <a:t>.</a:t>
            </a:r>
          </a:p>
          <a:p>
            <a:pPr lvl="2">
              <a:buNone/>
            </a:pPr>
            <a:r>
              <a:rPr lang="en-US" altLang="ko-KR" sz="1400" dirty="0" smtClean="0"/>
              <a:t>    * </a:t>
            </a:r>
            <a:r>
              <a:rPr lang="ko-KR" altLang="en-US" sz="1400" dirty="0" smtClean="0"/>
              <a:t>프로그램 최적화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일정 사이즈로 처리 데이터를 균일하게 </a:t>
            </a:r>
            <a:r>
              <a:rPr lang="en-US" altLang="ko-KR" sz="1400" dirty="0" smtClean="0"/>
              <a:t>Fetch</a:t>
            </a:r>
            <a:r>
              <a:rPr lang="ko-KR" altLang="en-US" sz="1400" dirty="0" smtClean="0"/>
              <a:t>해서 적정 횟수만큼 </a:t>
            </a:r>
            <a:r>
              <a:rPr lang="ko-KR" altLang="en-US" sz="1400" dirty="0" err="1" smtClean="0"/>
              <a:t>묶</a:t>
            </a:r>
            <a:r>
              <a:rPr lang="en-US" altLang="ko-KR" sz="1400" dirty="0" smtClean="0"/>
              <a:t>		</a:t>
            </a:r>
            <a:r>
              <a:rPr lang="ko-KR" altLang="en-US" sz="1400" dirty="0" smtClean="0"/>
              <a:t>어 </a:t>
            </a:r>
            <a:r>
              <a:rPr lang="en-US" altLang="ko-KR" sz="1400" dirty="0" smtClean="0"/>
              <a:t>Commit. </a:t>
            </a:r>
            <a:r>
              <a:rPr lang="ko-KR" altLang="en-US" sz="1400" dirty="0" smtClean="0"/>
              <a:t>프로그램 튜닝 팁 적용</a:t>
            </a:r>
            <a:endParaRPr lang="en-US" altLang="ko-KR" sz="1400" dirty="0" smtClean="0"/>
          </a:p>
          <a:p>
            <a:pPr lvl="1"/>
            <a:endParaRPr lang="en-US" altLang="ko-KR" sz="1100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(parallel) </a:t>
            </a:r>
            <a:r>
              <a:rPr lang="ko-KR" altLang="en-US" sz="3200" dirty="0" smtClean="0"/>
              <a:t>병행처리</a:t>
            </a:r>
            <a:endParaRPr lang="en-US" altLang="ko-KR" sz="3200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 parallel Sample</a:t>
            </a:r>
            <a:r>
              <a:rPr lang="ko-KR" altLang="en-US" sz="2000" dirty="0" smtClean="0"/>
              <a:t>은 </a:t>
            </a:r>
            <a:r>
              <a:rPr lang="en-US" altLang="ko-KR" sz="2000" dirty="0" smtClean="0"/>
              <a:t>Step</a:t>
            </a:r>
            <a:r>
              <a:rPr lang="ko-KR" altLang="en-US" sz="2000" dirty="0" smtClean="0"/>
              <a:t>의 멀티 스레드를 </a:t>
            </a:r>
            <a:r>
              <a:rPr lang="ko-KR" altLang="en-US" sz="2000" dirty="0" err="1" smtClean="0"/>
              <a:t>하기위해</a:t>
            </a:r>
            <a:r>
              <a:rPr lang="ko-KR" altLang="en-US" sz="2000" dirty="0" smtClean="0"/>
              <a:t> 사용됨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TaskExecutor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의 설정에 의해 사용됨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 </a:t>
            </a:r>
            <a:r>
              <a:rPr lang="ko-KR" altLang="en-US" sz="2000" dirty="0" smtClean="0"/>
              <a:t>제약 사항이 많기 때문에 많이 사용되지 않는다</a:t>
            </a:r>
            <a:r>
              <a:rPr lang="en-US" altLang="ko-KR" sz="2000" dirty="0" smtClean="0"/>
              <a:t>.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TaskExecutor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 </a:t>
            </a:r>
            <a:r>
              <a:rPr lang="ko-KR" altLang="en-US" sz="2000" dirty="0" smtClean="0"/>
              <a:t>실행자</a:t>
            </a:r>
            <a:r>
              <a:rPr lang="en-US" altLang="ko-KR" sz="2000" dirty="0" smtClean="0"/>
              <a:t>(Executor)</a:t>
            </a:r>
            <a:r>
              <a:rPr lang="ko-KR" altLang="en-US" sz="2000" dirty="0" smtClean="0"/>
              <a:t>는 쓰레드 </a:t>
            </a:r>
            <a:r>
              <a:rPr lang="ko-KR" altLang="en-US" sz="2000" dirty="0" err="1" smtClean="0"/>
              <a:t>풀링의</a:t>
            </a:r>
            <a:r>
              <a:rPr lang="ko-KR" altLang="en-US" sz="2000" dirty="0" smtClean="0"/>
              <a:t> 개념을 위한 </a:t>
            </a:r>
            <a:r>
              <a:rPr lang="en-US" altLang="ko-KR" sz="2000" dirty="0" smtClean="0"/>
              <a:t>Java 5</a:t>
            </a:r>
            <a:r>
              <a:rPr lang="ko-KR" altLang="en-US" sz="2000" dirty="0" smtClean="0"/>
              <a:t>의 이름이다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 </a:t>
            </a:r>
            <a:r>
              <a:rPr lang="ko-KR" altLang="en-US" sz="2000" dirty="0" smtClean="0"/>
              <a:t>많은 경우 실행자는 </a:t>
            </a:r>
            <a:r>
              <a:rPr lang="ko-KR" altLang="en-US" sz="2000" dirty="0" err="1" smtClean="0"/>
              <a:t>쓰레드</a:t>
            </a:r>
            <a:r>
              <a:rPr lang="ko-KR" altLang="en-US" sz="2000" dirty="0" smtClean="0"/>
              <a:t> 하나로 이루어 진다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사용하는곳</a:t>
            </a:r>
            <a:endParaRPr lang="en-US" altLang="ko-KR" sz="2000" dirty="0" smtClean="0"/>
          </a:p>
          <a:p>
            <a:pPr lvl="2"/>
            <a:r>
              <a:rPr lang="en-US" altLang="ko-KR" sz="1600" dirty="0" err="1" smtClean="0"/>
              <a:t>ApplicationEventMulticaster</a:t>
            </a:r>
            <a:r>
              <a:rPr lang="ko-KR" altLang="en-US" sz="1600" dirty="0" smtClean="0"/>
              <a:t>와 같은 컴포넌트인 </a:t>
            </a:r>
            <a:r>
              <a:rPr lang="en-US" altLang="ko-KR" sz="1600" dirty="0" smtClean="0"/>
              <a:t>JMS</a:t>
            </a:r>
            <a:r>
              <a:rPr lang="ko-KR" altLang="en-US" sz="1600" dirty="0" smtClean="0"/>
              <a:t>의 </a:t>
            </a:r>
            <a:r>
              <a:rPr lang="en-US" altLang="ko-KR" sz="1600" dirty="0" err="1" smtClean="0"/>
              <a:t>AbstractMessageListenerContainer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Quartz</a:t>
            </a:r>
            <a:r>
              <a:rPr lang="ko-KR" altLang="en-US" sz="1600" dirty="0" smtClean="0"/>
              <a:t>통합은 모두 풀 </a:t>
            </a:r>
            <a:r>
              <a:rPr lang="ko-KR" altLang="en-US" sz="1600" dirty="0" err="1" smtClean="0"/>
              <a:t>쓰레드를</a:t>
            </a:r>
            <a:r>
              <a:rPr lang="ko-KR" altLang="en-US" sz="1600" dirty="0" smtClean="0"/>
              <a:t> 위해 </a:t>
            </a:r>
            <a:r>
              <a:rPr lang="en-US" altLang="ko-KR" sz="1600" dirty="0" err="1" smtClean="0"/>
              <a:t>TaskExecutor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추상화를 사용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Bean</a:t>
            </a:r>
            <a:r>
              <a:rPr lang="ko-KR" altLang="en-US" sz="1600" dirty="0" smtClean="0"/>
              <a:t>이 쓰레드 </a:t>
            </a:r>
            <a:r>
              <a:rPr lang="ko-KR" altLang="en-US" sz="1600" dirty="0" err="1" smtClean="0"/>
              <a:t>풀링이</a:t>
            </a:r>
            <a:r>
              <a:rPr lang="ko-KR" altLang="en-US" sz="1600" dirty="0" smtClean="0"/>
              <a:t> 필요하다면 자체적인 필요를 위해 추상화 사용 가능</a:t>
            </a:r>
            <a:r>
              <a:rPr lang="en-US" altLang="ko-KR" sz="1600" dirty="0" smtClean="0"/>
              <a:t>.</a:t>
            </a:r>
            <a:endParaRPr lang="en-US" altLang="ko-KR" sz="2000" dirty="0" smtClean="0"/>
          </a:p>
          <a:p>
            <a:pPr marL="742950" lvl="2" indent="-342900">
              <a:buClr>
                <a:schemeClr val="accent2"/>
              </a:buClr>
              <a:buSzTx/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01080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(parallel) </a:t>
            </a:r>
            <a:r>
              <a:rPr lang="ko-KR" altLang="en-US" sz="3200" dirty="0" smtClean="0"/>
              <a:t>병행처리</a:t>
            </a:r>
            <a:endParaRPr lang="en-US" altLang="ko-KR" sz="3200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pPr lvl="1"/>
            <a:r>
              <a:rPr lang="ko-KR" altLang="en-US" sz="2000" dirty="0" err="1" smtClean="0"/>
              <a:t>사용하는곳</a:t>
            </a:r>
            <a:endParaRPr lang="en-US" altLang="ko-KR" sz="2000" dirty="0" smtClean="0"/>
          </a:p>
          <a:p>
            <a:pPr lvl="2"/>
            <a:r>
              <a:rPr lang="en-US" altLang="ko-KR" sz="1600" dirty="0" err="1" smtClean="0"/>
              <a:t>ApplicationEventMulticaster</a:t>
            </a:r>
            <a:r>
              <a:rPr lang="ko-KR" altLang="en-US" sz="1600" dirty="0" smtClean="0"/>
              <a:t>와 같은 컴포넌트인 </a:t>
            </a:r>
            <a:r>
              <a:rPr lang="en-US" altLang="ko-KR" sz="1600" dirty="0" smtClean="0"/>
              <a:t>JMS</a:t>
            </a:r>
            <a:r>
              <a:rPr lang="ko-KR" altLang="en-US" sz="1600" dirty="0" smtClean="0"/>
              <a:t>의 </a:t>
            </a:r>
            <a:r>
              <a:rPr lang="en-US" altLang="ko-KR" sz="1600" dirty="0" err="1" smtClean="0"/>
              <a:t>AbstractMessageListenerContainer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Quartz</a:t>
            </a:r>
            <a:r>
              <a:rPr lang="ko-KR" altLang="en-US" sz="1600" dirty="0" smtClean="0"/>
              <a:t>통합은 모두 풀 </a:t>
            </a:r>
            <a:r>
              <a:rPr lang="ko-KR" altLang="en-US" sz="1600" dirty="0" err="1" smtClean="0"/>
              <a:t>쓰레드를</a:t>
            </a:r>
            <a:r>
              <a:rPr lang="ko-KR" altLang="en-US" sz="1600" dirty="0" smtClean="0"/>
              <a:t> 위해 </a:t>
            </a:r>
            <a:r>
              <a:rPr lang="en-US" altLang="ko-KR" sz="1600" dirty="0" err="1" smtClean="0"/>
              <a:t>TaskExecutor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추상화를 사용</a:t>
            </a:r>
            <a:endParaRPr lang="en-US" altLang="ko-KR" sz="1600" dirty="0" smtClean="0"/>
          </a:p>
          <a:p>
            <a:pPr lvl="2"/>
            <a:r>
              <a:rPr lang="en-US" altLang="ko-KR" sz="1600" dirty="0" smtClean="0"/>
              <a:t>Bean</a:t>
            </a:r>
            <a:r>
              <a:rPr lang="ko-KR" altLang="en-US" sz="1600" dirty="0" smtClean="0"/>
              <a:t>이 쓰레드 </a:t>
            </a:r>
            <a:r>
              <a:rPr lang="ko-KR" altLang="en-US" sz="1600" dirty="0" err="1" smtClean="0"/>
              <a:t>풀링이</a:t>
            </a:r>
            <a:r>
              <a:rPr lang="ko-KR" altLang="en-US" sz="1600" dirty="0" smtClean="0"/>
              <a:t> 필요하다면 자체적인 필요를 위해 추상화 사용 가능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TaskExecutor</a:t>
            </a:r>
            <a:r>
              <a:rPr lang="en-US" altLang="ko-KR" sz="2000" dirty="0" smtClean="0"/>
              <a:t> Types</a:t>
            </a:r>
          </a:p>
          <a:p>
            <a:pPr marL="742950" lvl="2" indent="-342900">
              <a:buClr>
                <a:schemeClr val="accent2"/>
              </a:buClr>
              <a:buSzTx/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8596" y="3429000"/>
          <a:ext cx="8358246" cy="3230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3074"/>
                <a:gridCol w="671517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b="0" dirty="0" err="1" smtClean="0"/>
                        <a:t>SimpleAsyncTask</a:t>
                      </a:r>
                      <a:endParaRPr lang="en-US" sz="1000" b="0" dirty="0" smtClean="0"/>
                    </a:p>
                    <a:p>
                      <a:pPr latinLnBrk="1"/>
                      <a:r>
                        <a:rPr lang="en-US" sz="1000" b="0" dirty="0" smtClean="0"/>
                        <a:t>Executor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/>
                        <a:t>어떤 </a:t>
                      </a:r>
                      <a:r>
                        <a:rPr lang="ko-KR" altLang="en-US" sz="1000" b="0" dirty="0" err="1" smtClean="0"/>
                        <a:t>쓰레드도</a:t>
                      </a:r>
                      <a:r>
                        <a:rPr lang="ko-KR" altLang="en-US" sz="1000" b="0" dirty="0" smtClean="0"/>
                        <a:t> 재사용하지 않는다</a:t>
                      </a:r>
                      <a:r>
                        <a:rPr lang="en-US" altLang="ko-KR" sz="1000" b="0" dirty="0" smtClean="0"/>
                        <a:t>. </a:t>
                      </a:r>
                      <a:r>
                        <a:rPr lang="ko-KR" altLang="en-US" sz="1000" b="0" dirty="0" smtClean="0"/>
                        <a:t>각각의 호출에 새로운 </a:t>
                      </a:r>
                      <a:r>
                        <a:rPr lang="ko-KR" altLang="en-US" sz="1000" b="0" dirty="0" err="1" smtClean="0"/>
                        <a:t>쓰레드를</a:t>
                      </a:r>
                      <a:r>
                        <a:rPr lang="ko-KR" altLang="en-US" sz="1000" b="0" dirty="0" smtClean="0"/>
                        <a:t> 시작한다</a:t>
                      </a:r>
                      <a:r>
                        <a:rPr lang="en-US" altLang="ko-KR" sz="1000" b="0" dirty="0" smtClean="0"/>
                        <a:t>. </a:t>
                      </a:r>
                      <a:r>
                        <a:rPr lang="ko-KR" altLang="en-US" sz="1000" b="0" dirty="0" smtClean="0"/>
                        <a:t>슬롯이 자유로워 </a:t>
                      </a:r>
                      <a:r>
                        <a:rPr lang="ko-KR" altLang="en-US" sz="1000" b="0" dirty="0" err="1" smtClean="0"/>
                        <a:t>질때까지</a:t>
                      </a:r>
                      <a:r>
                        <a:rPr lang="ko-KR" altLang="en-US" sz="1000" b="0" dirty="0" smtClean="0"/>
                        <a:t> 제한을 넘어선 호출은 </a:t>
                      </a:r>
                      <a:r>
                        <a:rPr lang="ko-KR" altLang="en-US" sz="1000" b="0" dirty="0" err="1" smtClean="0"/>
                        <a:t>블럭할</a:t>
                      </a:r>
                      <a:r>
                        <a:rPr lang="ko-KR" altLang="en-US" sz="1000" b="0" dirty="0" smtClean="0"/>
                        <a:t> 동시 제한을 지원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dirty="0" err="1" smtClean="0"/>
                        <a:t>SyncTask</a:t>
                      </a:r>
                      <a:endParaRPr lang="en-US" sz="1000" dirty="0" smtClean="0"/>
                    </a:p>
                    <a:p>
                      <a:pPr latinLnBrk="1"/>
                      <a:r>
                        <a:rPr lang="en-US" sz="1000" dirty="0" smtClean="0"/>
                        <a:t>Executor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호출을 비동기적으로 수행하지 않는다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smtClean="0"/>
                        <a:t>대신</a:t>
                      </a:r>
                      <a:r>
                        <a:rPr lang="en-US" altLang="ko-KR" sz="1000" dirty="0" smtClean="0"/>
                        <a:t>, </a:t>
                      </a:r>
                      <a:r>
                        <a:rPr lang="ko-KR" altLang="en-US" sz="1000" dirty="0" smtClean="0"/>
                        <a:t>각각의 호출은 호출 </a:t>
                      </a:r>
                      <a:r>
                        <a:rPr lang="ko-KR" altLang="en-US" sz="1000" dirty="0" err="1" smtClean="0"/>
                        <a:t>쓰레드로</a:t>
                      </a:r>
                      <a:r>
                        <a:rPr lang="ko-KR" altLang="en-US" sz="1000" dirty="0" smtClean="0"/>
                        <a:t> 대체된다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smtClean="0"/>
                        <a:t>간단한 테스트케이스와 같이 필요하지 않은 </a:t>
                      </a:r>
                      <a:r>
                        <a:rPr lang="ko-KR" altLang="en-US" sz="1000" dirty="0" err="1" smtClean="0"/>
                        <a:t>멀티쓰레드</a:t>
                      </a:r>
                      <a:r>
                        <a:rPr lang="ko-KR" altLang="en-US" sz="1000" dirty="0" smtClean="0"/>
                        <a:t> 상황에서 사용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dirty="0" err="1" smtClean="0"/>
                        <a:t>ConcurrentTask</a:t>
                      </a:r>
                      <a:endParaRPr lang="en-US" sz="1000" dirty="0" smtClean="0"/>
                    </a:p>
                    <a:p>
                      <a:pPr latinLnBrk="1"/>
                      <a:r>
                        <a:rPr lang="en-US" sz="1000" dirty="0" smtClean="0"/>
                        <a:t>Executor 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Java 5 </a:t>
                      </a:r>
                      <a:r>
                        <a:rPr lang="en-US" altLang="ko-KR" sz="1000" dirty="0" err="1" smtClean="0"/>
                        <a:t>java.util.concurrent.Executor</a:t>
                      </a:r>
                      <a:r>
                        <a:rPr lang="ko-KR" altLang="en-US" sz="1000" dirty="0" smtClean="0"/>
                        <a:t>를 위한 </a:t>
                      </a:r>
                      <a:r>
                        <a:rPr lang="ko-KR" altLang="en-US" sz="1000" dirty="0" err="1" smtClean="0"/>
                        <a:t>래퍼</a:t>
                      </a:r>
                      <a:r>
                        <a:rPr lang="en-US" altLang="ko-KR" sz="1000" dirty="0" smtClean="0"/>
                        <a:t>(wrapper)</a:t>
                      </a:r>
                      <a:r>
                        <a:rPr lang="ko-KR" altLang="en-US" sz="1000" dirty="0" smtClean="0"/>
                        <a:t>이다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smtClean="0"/>
                        <a:t>대안으로 </a:t>
                      </a:r>
                      <a:r>
                        <a:rPr lang="en-US" altLang="ko-KR" sz="1000" dirty="0" smtClean="0"/>
                        <a:t>bean</a:t>
                      </a:r>
                      <a:r>
                        <a:rPr lang="ko-KR" altLang="en-US" sz="1000" dirty="0" err="1" smtClean="0"/>
                        <a:t>프라퍼티로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Executor </a:t>
                      </a:r>
                      <a:r>
                        <a:rPr lang="ko-KR" altLang="en-US" sz="1000" dirty="0" smtClean="0"/>
                        <a:t>설정 </a:t>
                      </a:r>
                      <a:r>
                        <a:rPr lang="ko-KR" altLang="en-US" sz="1000" dirty="0" err="1" smtClean="0"/>
                        <a:t>파라미터를</a:t>
                      </a:r>
                      <a:r>
                        <a:rPr lang="ko-KR" altLang="en-US" sz="1000" dirty="0" smtClean="0"/>
                        <a:t> 나타내는 </a:t>
                      </a:r>
                      <a:r>
                        <a:rPr lang="en-US" altLang="ko-KR" sz="1000" dirty="0" err="1" smtClean="0"/>
                        <a:t>ThreadPoolTaskExecutor</a:t>
                      </a:r>
                      <a:r>
                        <a:rPr lang="ko-KR" altLang="en-US" sz="1000" dirty="0" smtClean="0"/>
                        <a:t>가 있다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en-US" altLang="ko-KR" sz="1000" dirty="0" err="1" smtClean="0"/>
                        <a:t>ConcurrentTaskExecutor</a:t>
                      </a:r>
                      <a:r>
                        <a:rPr lang="ko-KR" altLang="en-US" sz="1000" dirty="0" smtClean="0"/>
                        <a:t>를 사용할 필요는 드물지만 </a:t>
                      </a:r>
                      <a:r>
                        <a:rPr lang="en-US" altLang="ko-KR" sz="1000" dirty="0" err="1" smtClean="0">
                          <a:hlinkClick r:id="rId2" action="ppaction://hlinkfile"/>
                        </a:rPr>
                        <a:t>ThreadPoolTaskExecutor</a:t>
                      </a:r>
                      <a:r>
                        <a:rPr lang="ko-KR" altLang="en-US" sz="1000" dirty="0" smtClean="0"/>
                        <a:t>가 필요한 것만큼 견고하지 않다면</a:t>
                      </a:r>
                      <a:r>
                        <a:rPr lang="en-US" altLang="ko-KR" sz="1000" dirty="0" smtClean="0"/>
                        <a:t>, </a:t>
                      </a:r>
                      <a:r>
                        <a:rPr lang="en-US" altLang="ko-KR" sz="1000" dirty="0" err="1" smtClean="0"/>
                        <a:t>ConcurrentTaskExecutor</a:t>
                      </a:r>
                      <a:r>
                        <a:rPr lang="ko-KR" altLang="en-US" sz="1000" dirty="0" smtClean="0"/>
                        <a:t>이 대안이 됨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dirty="0" err="1" smtClean="0"/>
                        <a:t>SimpleThreadPoolTask</a:t>
                      </a:r>
                      <a:endParaRPr lang="en-US" sz="1000" dirty="0" smtClean="0"/>
                    </a:p>
                    <a:p>
                      <a:pPr latinLnBrk="1"/>
                      <a:r>
                        <a:rPr lang="en-US" sz="1000" dirty="0" smtClean="0"/>
                        <a:t>Executor 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이 </a:t>
                      </a:r>
                      <a:r>
                        <a:rPr lang="ko-KR" altLang="en-US" sz="1000" dirty="0" err="1" smtClean="0"/>
                        <a:t>구현물은</a:t>
                      </a:r>
                      <a:r>
                        <a:rPr lang="ko-KR" altLang="en-US" sz="1000" dirty="0" smtClean="0"/>
                        <a:t> 실제로 </a:t>
                      </a:r>
                      <a:r>
                        <a:rPr lang="en-US" altLang="ko-KR" sz="1000" dirty="0" smtClean="0"/>
                        <a:t>Spring</a:t>
                      </a:r>
                      <a:r>
                        <a:rPr lang="ko-KR" altLang="en-US" sz="1000" dirty="0" smtClean="0"/>
                        <a:t>의 생명주기 콜백을 듣는 </a:t>
                      </a:r>
                      <a:r>
                        <a:rPr lang="en-US" altLang="ko-KR" sz="1000" dirty="0" smtClean="0"/>
                        <a:t>Quartz</a:t>
                      </a:r>
                      <a:r>
                        <a:rPr lang="ko-KR" altLang="en-US" sz="1000" dirty="0" smtClean="0"/>
                        <a:t>의 </a:t>
                      </a:r>
                      <a:r>
                        <a:rPr lang="en-US" altLang="ko-KR" sz="1000" dirty="0" err="1" smtClean="0"/>
                        <a:t>SimpleThreadPool</a:t>
                      </a:r>
                      <a:r>
                        <a:rPr lang="ko-KR" altLang="en-US" sz="1000" dirty="0" smtClean="0"/>
                        <a:t>의 하위클래스이다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smtClean="0"/>
                        <a:t>이것은 </a:t>
                      </a:r>
                      <a:r>
                        <a:rPr lang="en-US" altLang="ko-KR" sz="1000" dirty="0" smtClean="0"/>
                        <a:t>Quartz</a:t>
                      </a:r>
                      <a:r>
                        <a:rPr lang="ko-KR" altLang="en-US" sz="1000" dirty="0" smtClean="0"/>
                        <a:t>와 </a:t>
                      </a:r>
                      <a:r>
                        <a:rPr lang="en-US" altLang="ko-KR" sz="1000" dirty="0" smtClean="0"/>
                        <a:t>Quartz</a:t>
                      </a:r>
                      <a:r>
                        <a:rPr lang="ko-KR" altLang="en-US" sz="1000" dirty="0" smtClean="0"/>
                        <a:t>가 아닌 컴포넌트간에 공유될필요가 있는 </a:t>
                      </a:r>
                      <a:r>
                        <a:rPr lang="ko-KR" altLang="en-US" sz="1000" dirty="0" err="1" smtClean="0"/>
                        <a:t>쓰레드</a:t>
                      </a:r>
                      <a:r>
                        <a:rPr lang="ko-KR" altLang="en-US" sz="1000" dirty="0" smtClean="0"/>
                        <a:t> 풀을 </a:t>
                      </a:r>
                      <a:r>
                        <a:rPr lang="ko-KR" altLang="en-US" sz="1000" dirty="0" err="1" smtClean="0"/>
                        <a:t>가질때</a:t>
                      </a:r>
                      <a:r>
                        <a:rPr lang="ko-KR" altLang="en-US" sz="1000" dirty="0" smtClean="0"/>
                        <a:t> 사용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dirty="0" err="1" smtClean="0"/>
                        <a:t>ThreadPoolTask</a:t>
                      </a:r>
                      <a:endParaRPr lang="en-US" sz="1000" dirty="0" smtClean="0"/>
                    </a:p>
                    <a:p>
                      <a:pPr latinLnBrk="1"/>
                      <a:r>
                        <a:rPr lang="en-US" sz="1000" dirty="0" smtClean="0"/>
                        <a:t>Executor 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Java 5 </a:t>
                      </a:r>
                      <a:r>
                        <a:rPr lang="ko-KR" altLang="en-US" sz="1000" dirty="0" smtClean="0"/>
                        <a:t>환경에서 사용 될 수 있지만 그 환경에서 가장 공통적으로 사용되는 것이다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en-US" altLang="ko-KR" sz="1000" dirty="0" err="1" smtClean="0"/>
                        <a:t>java.util.concurrent.ThreadPoolExecutor</a:t>
                      </a:r>
                      <a:r>
                        <a:rPr lang="ko-KR" altLang="en-US" sz="1000" dirty="0" smtClean="0"/>
                        <a:t>를 설정하고 </a:t>
                      </a:r>
                      <a:r>
                        <a:rPr lang="en-US" altLang="ko-KR" sz="1000" dirty="0" err="1" smtClean="0"/>
                        <a:t>TaskExecutor</a:t>
                      </a:r>
                      <a:r>
                        <a:rPr lang="ko-KR" altLang="en-US" sz="1000" dirty="0" smtClean="0"/>
                        <a:t>에 그것을 포장하기 위한 </a:t>
                      </a:r>
                      <a:r>
                        <a:rPr lang="en-US" altLang="ko-KR" sz="1000" dirty="0" smtClean="0"/>
                        <a:t>bean</a:t>
                      </a:r>
                      <a:r>
                        <a:rPr lang="ko-KR" altLang="en-US" sz="1000" dirty="0" err="1" smtClean="0"/>
                        <a:t>프라퍼티를</a:t>
                      </a:r>
                      <a:r>
                        <a:rPr lang="ko-KR" altLang="en-US" sz="1000" dirty="0" smtClean="0"/>
                        <a:t> 나타낸다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en-US" altLang="ko-KR" sz="1000" dirty="0" err="1" smtClean="0"/>
                        <a:t>ScheduledThreadPoolExecutor</a:t>
                      </a:r>
                      <a:r>
                        <a:rPr lang="ko-KR" altLang="en-US" sz="1000" dirty="0" smtClean="0"/>
                        <a:t>처럼 향상된 </a:t>
                      </a:r>
                      <a:r>
                        <a:rPr lang="ko-KR" altLang="en-US" sz="1000" dirty="0" err="1" smtClean="0"/>
                        <a:t>어떤것이</a:t>
                      </a:r>
                      <a:r>
                        <a:rPr lang="ko-KR" altLang="en-US" sz="1000" dirty="0" smtClean="0"/>
                        <a:t> 필요하다면</a:t>
                      </a:r>
                      <a:r>
                        <a:rPr lang="en-US" altLang="ko-KR" sz="1000" dirty="0" smtClean="0"/>
                        <a:t>, </a:t>
                      </a:r>
                      <a:r>
                        <a:rPr lang="ko-KR" altLang="en-US" sz="1000" dirty="0" smtClean="0"/>
                        <a:t>대신 </a:t>
                      </a:r>
                      <a:r>
                        <a:rPr lang="en-US" altLang="ko-KR" sz="1000" dirty="0" err="1" smtClean="0">
                          <a:hlinkClick r:id="rId2" action="ppaction://hlinkfile"/>
                        </a:rPr>
                        <a:t>ConcurrentTaskExecutor</a:t>
                      </a:r>
                      <a:r>
                        <a:rPr lang="ko-KR" altLang="en-US" sz="1000" dirty="0" smtClean="0"/>
                        <a:t>를 사용하도록 추천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dirty="0" err="1" smtClean="0"/>
                        <a:t>TimerTask</a:t>
                      </a:r>
                      <a:endParaRPr lang="en-US" sz="1000" dirty="0" smtClean="0"/>
                    </a:p>
                    <a:p>
                      <a:pPr latinLnBrk="1"/>
                      <a:r>
                        <a:rPr lang="en-US" sz="1000" dirty="0" smtClean="0"/>
                        <a:t>Executor 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지원 </a:t>
                      </a:r>
                      <a:r>
                        <a:rPr lang="ko-KR" altLang="en-US" sz="1000" dirty="0" err="1" smtClean="0"/>
                        <a:t>구현물로</a:t>
                      </a:r>
                      <a:r>
                        <a:rPr lang="ko-KR" altLang="en-US" sz="1000" dirty="0" smtClean="0"/>
                        <a:t> 하나의 </a:t>
                      </a:r>
                      <a:r>
                        <a:rPr lang="en-US" altLang="ko-KR" sz="1000" dirty="0" err="1" smtClean="0"/>
                        <a:t>TimerTask</a:t>
                      </a:r>
                      <a:r>
                        <a:rPr lang="ko-KR" altLang="en-US" sz="1000" dirty="0" smtClean="0"/>
                        <a:t>를 사용한다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smtClean="0"/>
                        <a:t>이것은 비록 </a:t>
                      </a:r>
                      <a:r>
                        <a:rPr lang="ko-KR" altLang="en-US" sz="1000" dirty="0" err="1" smtClean="0"/>
                        <a:t>쓰레드에서</a:t>
                      </a:r>
                      <a:r>
                        <a:rPr lang="ko-KR" altLang="en-US" sz="1000" dirty="0" smtClean="0"/>
                        <a:t> 동기적이더라도 </a:t>
                      </a:r>
                      <a:r>
                        <a:rPr lang="ko-KR" altLang="en-US" sz="1000" dirty="0" err="1" smtClean="0"/>
                        <a:t>메소드</a:t>
                      </a:r>
                      <a:r>
                        <a:rPr lang="ko-KR" altLang="en-US" sz="1000" dirty="0" smtClean="0"/>
                        <a:t> 호출이 개별 </a:t>
                      </a:r>
                      <a:r>
                        <a:rPr lang="ko-KR" altLang="en-US" sz="1000" dirty="0" err="1" smtClean="0"/>
                        <a:t>쓰레드에서</a:t>
                      </a:r>
                      <a:r>
                        <a:rPr lang="ko-KR" altLang="en-US" sz="1000" dirty="0" smtClean="0"/>
                        <a:t> 수행되어 </a:t>
                      </a:r>
                      <a:r>
                        <a:rPr lang="en-US" altLang="ko-KR" sz="1000" dirty="0" err="1" smtClean="0">
                          <a:hlinkClick r:id="rId2" action="ppaction://hlinkfile"/>
                        </a:rPr>
                        <a:t>SyncTaskExecutor</a:t>
                      </a:r>
                      <a:r>
                        <a:rPr lang="ko-KR" altLang="en-US" sz="1000" dirty="0" smtClean="0"/>
                        <a:t>와 다르다</a:t>
                      </a:r>
                      <a:endParaRPr lang="ko-KR" altLang="en-US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sz="1000" dirty="0" err="1" smtClean="0"/>
                        <a:t>WorkManagerTask</a:t>
                      </a:r>
                      <a:endParaRPr lang="en-US" sz="1000" dirty="0" smtClean="0"/>
                    </a:p>
                    <a:p>
                      <a:pPr latinLnBrk="1"/>
                      <a:r>
                        <a:rPr lang="en-US" sz="1000" dirty="0" smtClean="0"/>
                        <a:t>Executor </a:t>
                      </a:r>
                      <a:endParaRPr lang="ko-KR" alt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지원 </a:t>
                      </a:r>
                      <a:r>
                        <a:rPr lang="ko-KR" altLang="en-US" sz="1000" dirty="0" err="1" smtClean="0"/>
                        <a:t>구현물로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err="1" smtClean="0"/>
                        <a:t>CommonJ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WorkManager</a:t>
                      </a:r>
                      <a:r>
                        <a:rPr lang="ko-KR" altLang="en-US" sz="1000" dirty="0" smtClean="0"/>
                        <a:t>을 사용하고 </a:t>
                      </a:r>
                      <a:r>
                        <a:rPr lang="en-US" altLang="ko-KR" sz="1000" dirty="0" smtClean="0"/>
                        <a:t>Spring </a:t>
                      </a:r>
                      <a:r>
                        <a:rPr lang="ko-KR" altLang="en-US" sz="1000" dirty="0" err="1" smtClean="0"/>
                        <a:t>컨텍스트에서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err="1" smtClean="0"/>
                        <a:t>CommonJ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WorkManager</a:t>
                      </a:r>
                      <a:r>
                        <a:rPr lang="ko-KR" altLang="en-US" sz="1000" dirty="0" smtClean="0"/>
                        <a:t>참조를 </a:t>
                      </a:r>
                      <a:r>
                        <a:rPr lang="ko-KR" altLang="en-US" sz="1000" dirty="0" err="1" smtClean="0"/>
                        <a:t>셋팅하기</a:t>
                      </a:r>
                      <a:r>
                        <a:rPr lang="ko-KR" altLang="en-US" sz="1000" dirty="0" smtClean="0"/>
                        <a:t> 위한 중심적이고 편리한 클래스이다</a:t>
                      </a:r>
                      <a:r>
                        <a:rPr lang="en-US" altLang="ko-KR" sz="1000" dirty="0" smtClean="0"/>
                        <a:t>. </a:t>
                      </a:r>
                      <a:endParaRPr lang="ko-KR" altLang="en-US" sz="1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329510" cy="928686"/>
          </a:xfrm>
        </p:spPr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/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marL="742950" lvl="2" indent="-342900">
              <a:buClr>
                <a:schemeClr val="accent2"/>
              </a:buClr>
              <a:buSzTx/>
              <a:buFont typeface="Wingdings 2"/>
              <a:buChar char="õ"/>
            </a:pPr>
            <a:r>
              <a:rPr lang="ko-KR" altLang="en-US" sz="2000" dirty="0" smtClean="0"/>
              <a:t>프레임 워크의 실제 사용과 유사한 합리적인 시나리오를 보여준다</a:t>
            </a:r>
            <a:r>
              <a:rPr lang="en-US" altLang="ko-KR" sz="2000" dirty="0" smtClean="0"/>
              <a:t>. 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 단계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Trade</a:t>
            </a:r>
            <a:r>
              <a:rPr lang="ko-KR" altLang="en-US" sz="2000" dirty="0" smtClean="0"/>
              <a:t>에 대한 데이터를 데이터베이스 파일에서 가져온다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DB</a:t>
            </a:r>
            <a:r>
              <a:rPr lang="ko-KR" altLang="en-US" sz="2000" dirty="0" smtClean="0"/>
              <a:t>로부터 </a:t>
            </a:r>
            <a:r>
              <a:rPr lang="en-US" altLang="ko-KR" sz="2000" dirty="0" smtClean="0"/>
              <a:t>Trade</a:t>
            </a:r>
            <a:r>
              <a:rPr lang="ko-KR" altLang="en-US" sz="2000" dirty="0" smtClean="0"/>
              <a:t>를 읽어오고 고객 계정의 </a:t>
            </a:r>
            <a:r>
              <a:rPr lang="ko-KR" altLang="en-US" sz="2000" dirty="0" err="1" smtClean="0"/>
              <a:t>크레딧</a:t>
            </a:r>
            <a:r>
              <a:rPr lang="en-US" altLang="ko-KR" sz="2000" dirty="0" smtClean="0"/>
              <a:t>(money)</a:t>
            </a:r>
            <a:r>
              <a:rPr lang="ko-KR" altLang="en-US" sz="2000" dirty="0" smtClean="0"/>
              <a:t>을 읽어온 값만큼 감소 시킨다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 Customer</a:t>
            </a:r>
            <a:r>
              <a:rPr lang="ko-KR" altLang="en-US" sz="2000" dirty="0" smtClean="0"/>
              <a:t>가 감소된 크레딧에 대해 대해 파일로 기록한다</a:t>
            </a:r>
            <a:r>
              <a:rPr lang="en-US" altLang="ko-KR" sz="2000" dirty="0" smtClean="0"/>
              <a:t>.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(Trade)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4000496" y="5357826"/>
            <a:ext cx="2714644" cy="7143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5720" y="5429264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428596" y="2714620"/>
            <a:ext cx="1928826" cy="357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chemeClr val="accent2"/>
                </a:solidFill>
              </a:rPr>
              <a:t>ValidationProcessor</a:t>
            </a:r>
            <a:endParaRPr lang="en-US" altLang="ko-KR" sz="1400" dirty="0" smtClean="0">
              <a:solidFill>
                <a:schemeClr val="accent2"/>
              </a:solidFill>
            </a:endParaRPr>
          </a:p>
        </p:txBody>
      </p:sp>
      <p:cxnSp>
        <p:nvCxnSpPr>
          <p:cNvPr id="28" name="직선 화살표 연결선 27"/>
          <p:cNvCxnSpPr>
            <a:stCxn id="22" idx="3"/>
            <a:endCxn id="20" idx="1"/>
          </p:cNvCxnSpPr>
          <p:nvPr/>
        </p:nvCxnSpPr>
        <p:spPr>
          <a:xfrm>
            <a:off x="1357290" y="5715016"/>
            <a:ext cx="2643206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57356" y="5478677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1. Job </a:t>
            </a:r>
            <a:r>
              <a:rPr lang="ko-KR" altLang="en-US" sz="1000" dirty="0" smtClean="0"/>
              <a:t>실행 요청</a:t>
            </a:r>
            <a:endParaRPr lang="en-US" altLang="ko-KR" sz="1000" dirty="0" smtClean="0"/>
          </a:p>
        </p:txBody>
      </p:sp>
      <p:cxnSp>
        <p:nvCxnSpPr>
          <p:cNvPr id="30" name="직선 화살표 연결선 29"/>
          <p:cNvCxnSpPr>
            <a:endCxn id="35" idx="2"/>
          </p:cNvCxnSpPr>
          <p:nvPr/>
        </p:nvCxnSpPr>
        <p:spPr>
          <a:xfrm rot="10800000">
            <a:off x="2607456" y="5072074"/>
            <a:ext cx="1321603" cy="285752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14678" y="5000636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2. Step1(Data Read)</a:t>
            </a:r>
          </a:p>
        </p:txBody>
      </p:sp>
      <p:cxnSp>
        <p:nvCxnSpPr>
          <p:cNvPr id="32" name="직선 화살표 연결선 31"/>
          <p:cNvCxnSpPr>
            <a:stCxn id="23" idx="3"/>
            <a:endCxn id="65" idx="1"/>
          </p:cNvCxnSpPr>
          <p:nvPr/>
        </p:nvCxnSpPr>
        <p:spPr>
          <a:xfrm flipV="1">
            <a:off x="2357422" y="2250273"/>
            <a:ext cx="714380" cy="642942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rot="5400000" flipH="1" flipV="1">
            <a:off x="3751257" y="2893215"/>
            <a:ext cx="927900" cy="794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>
            <a:stCxn id="44" idx="0"/>
            <a:endCxn id="23" idx="2"/>
          </p:cNvCxnSpPr>
          <p:nvPr/>
        </p:nvCxnSpPr>
        <p:spPr>
          <a:xfrm rot="5400000" flipH="1" flipV="1">
            <a:off x="928662" y="3393281"/>
            <a:ext cx="785818" cy="142876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28728" y="3500438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3. Step1(</a:t>
            </a:r>
            <a:r>
              <a:rPr lang="ko-KR" altLang="en-US" sz="1000" dirty="0" smtClean="0"/>
              <a:t>유효성 검사</a:t>
            </a:r>
            <a:r>
              <a:rPr lang="en-US" altLang="ko-KR" sz="1000" dirty="0" smtClean="0"/>
              <a:t>)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3071802" y="2071678"/>
            <a:ext cx="1928826" cy="357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TABLE ( TRADE 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28860" y="2643182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4. Step1(DB Writer)</a:t>
            </a:r>
          </a:p>
        </p:txBody>
      </p:sp>
      <p:cxnSp>
        <p:nvCxnSpPr>
          <p:cNvPr id="69" name="직선 화살표 연결선 68"/>
          <p:cNvCxnSpPr/>
          <p:nvPr/>
        </p:nvCxnSpPr>
        <p:spPr>
          <a:xfrm rot="5400000">
            <a:off x="3250397" y="2893215"/>
            <a:ext cx="928694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86050" y="2928934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5. Step1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종료</a:t>
            </a:r>
            <a:r>
              <a:rPr lang="en-US" altLang="ko-KR" sz="1000" dirty="0" smtClean="0"/>
              <a:t>)</a:t>
            </a:r>
            <a:endParaRPr lang="en-US" altLang="ko-KR" sz="10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4214810" y="3000372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90000"/>
                  </a:schemeClr>
                </a:solidFill>
              </a:rPr>
              <a:t>6. Step2(DB Read)</a:t>
            </a:r>
          </a:p>
        </p:txBody>
      </p:sp>
      <p:sp>
        <p:nvSpPr>
          <p:cNvPr id="75" name="직사각형 74"/>
          <p:cNvSpPr/>
          <p:nvPr/>
        </p:nvSpPr>
        <p:spPr>
          <a:xfrm>
            <a:off x="6858016" y="2643182"/>
            <a:ext cx="1928826" cy="357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TABLE ( CUSTOMER )</a:t>
            </a:r>
          </a:p>
        </p:txBody>
      </p:sp>
      <p:cxnSp>
        <p:nvCxnSpPr>
          <p:cNvPr id="76" name="직선 화살표 연결선 75"/>
          <p:cNvCxnSpPr>
            <a:stCxn id="65" idx="3"/>
            <a:endCxn id="75" idx="1"/>
          </p:cNvCxnSpPr>
          <p:nvPr/>
        </p:nvCxnSpPr>
        <p:spPr>
          <a:xfrm>
            <a:off x="5000628" y="2250273"/>
            <a:ext cx="1857388" cy="571504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72066" y="235743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90000"/>
                  </a:schemeClr>
                </a:solidFill>
              </a:rPr>
              <a:t>7. Step2(DB Writer)</a:t>
            </a:r>
          </a:p>
          <a:p>
            <a:pPr marL="342900" indent="-342900"/>
            <a:r>
              <a:rPr lang="en-US" altLang="ko-KR" sz="1000" b="1" dirty="0" err="1" smtClean="0">
                <a:solidFill>
                  <a:schemeClr val="tx2">
                    <a:lumMod val="90000"/>
                  </a:schemeClr>
                </a:solidFill>
              </a:rPr>
              <a:t>colum</a:t>
            </a:r>
            <a:r>
              <a:rPr lang="en-US" altLang="ko-KR" sz="1000" b="1" dirty="0" smtClean="0">
                <a:solidFill>
                  <a:schemeClr val="tx2">
                    <a:lumMod val="90000"/>
                  </a:schemeClr>
                </a:solidFill>
              </a:rPr>
              <a:t> CREDIT decrease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72198" y="3143248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90000"/>
                  </a:schemeClr>
                </a:solidFill>
              </a:rPr>
              <a:t>8. Step2(</a:t>
            </a:r>
            <a:r>
              <a:rPr lang="ko-KR" altLang="en-US" sz="1000" dirty="0" smtClean="0">
                <a:solidFill>
                  <a:schemeClr val="tx2">
                    <a:lumMod val="90000"/>
                  </a:schemeClr>
                </a:solidFill>
              </a:rPr>
              <a:t>결과 전송</a:t>
            </a:r>
            <a:r>
              <a:rPr lang="en-US" altLang="ko-KR" sz="1000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</a:p>
        </p:txBody>
      </p:sp>
      <p:cxnSp>
        <p:nvCxnSpPr>
          <p:cNvPr id="83" name="직선 화살표 연결선 82"/>
          <p:cNvCxnSpPr>
            <a:stCxn id="33" idx="3"/>
            <a:endCxn id="75" idx="2"/>
          </p:cNvCxnSpPr>
          <p:nvPr/>
        </p:nvCxnSpPr>
        <p:spPr>
          <a:xfrm flipV="1">
            <a:off x="6072198" y="3000372"/>
            <a:ext cx="1750231" cy="607223"/>
          </a:xfrm>
          <a:prstGeom prst="bentConnector2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286512" y="3571876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9. Step3(DB Read)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6929454" y="4714884"/>
            <a:ext cx="1928826" cy="357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TABLE ( CUSTOMER )</a:t>
            </a:r>
          </a:p>
        </p:txBody>
      </p:sp>
      <p:cxnSp>
        <p:nvCxnSpPr>
          <p:cNvPr id="90" name="직선 화살표 연결선 89"/>
          <p:cNvCxnSpPr/>
          <p:nvPr/>
        </p:nvCxnSpPr>
        <p:spPr>
          <a:xfrm rot="16200000" flipH="1">
            <a:off x="7250925" y="3821909"/>
            <a:ext cx="1714512" cy="7143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643670" y="4254349"/>
            <a:ext cx="1857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10. Step3(Data Writer)</a:t>
            </a:r>
          </a:p>
        </p:txBody>
      </p:sp>
      <p:cxnSp>
        <p:nvCxnSpPr>
          <p:cNvPr id="94" name="직선 화살표 연결선 93"/>
          <p:cNvCxnSpPr>
            <a:endCxn id="33" idx="0"/>
          </p:cNvCxnSpPr>
          <p:nvPr/>
        </p:nvCxnSpPr>
        <p:spPr>
          <a:xfrm rot="10800000" flipV="1">
            <a:off x="5536414" y="3000372"/>
            <a:ext cx="1535917" cy="357190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/>
          <p:cNvCxnSpPr>
            <a:stCxn id="89" idx="2"/>
            <a:endCxn id="20" idx="3"/>
          </p:cNvCxnSpPr>
          <p:nvPr/>
        </p:nvCxnSpPr>
        <p:spPr>
          <a:xfrm rot="5400000">
            <a:off x="6983033" y="4804182"/>
            <a:ext cx="642942" cy="1178727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215206" y="5429264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90000"/>
                  </a:schemeClr>
                </a:solidFill>
              </a:rPr>
              <a:t>11. Step3(</a:t>
            </a:r>
            <a:r>
              <a:rPr lang="ko-KR" altLang="en-US" sz="1000" dirty="0" smtClean="0">
                <a:solidFill>
                  <a:schemeClr val="tx2">
                    <a:lumMod val="90000"/>
                  </a:schemeClr>
                </a:solidFill>
              </a:rPr>
              <a:t>결과 전송</a:t>
            </a:r>
            <a:r>
              <a:rPr lang="en-US" altLang="ko-KR" sz="1000" dirty="0" smtClean="0">
                <a:solidFill>
                  <a:schemeClr val="tx2">
                    <a:lumMod val="90000"/>
                  </a:schemeClr>
                </a:solidFill>
              </a:rPr>
              <a:t>)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000628" y="3357562"/>
            <a:ext cx="1071570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Step 3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071670" y="4572008"/>
            <a:ext cx="1071570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Step 1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500430" y="3357562"/>
            <a:ext cx="1071570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Step 2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714348" y="3857628"/>
            <a:ext cx="1071570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Data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cxnSp>
        <p:nvCxnSpPr>
          <p:cNvPr id="45" name="직선 화살표 연결선 44"/>
          <p:cNvCxnSpPr>
            <a:stCxn id="35" idx="1"/>
            <a:endCxn id="44" idx="2"/>
          </p:cNvCxnSpPr>
          <p:nvPr/>
        </p:nvCxnSpPr>
        <p:spPr>
          <a:xfrm rot="10800000">
            <a:off x="1250134" y="4357695"/>
            <a:ext cx="821537" cy="464347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472" y="4611539"/>
            <a:ext cx="2143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/>
              <a:t>2. Step1(Data Read)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29190" y="2409844"/>
            <a:ext cx="2643206" cy="21431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ko-KR" altLang="en-US" b="1" dirty="0" smtClean="0"/>
              <a:t>데이터의 입력 및 출력에 관한 소스 폴더</a:t>
            </a:r>
            <a:endParaRPr lang="ko-KR" alt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09844"/>
            <a:ext cx="3860800" cy="3733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직선 화살표 연결선 7"/>
          <p:cNvCxnSpPr>
            <a:stCxn id="3" idx="1"/>
          </p:cNvCxnSpPr>
          <p:nvPr/>
        </p:nvCxnSpPr>
        <p:spPr>
          <a:xfrm rot="10800000" flipV="1">
            <a:off x="2071670" y="2517000"/>
            <a:ext cx="2857520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2"/>
          <p:cNvSpPr txBox="1">
            <a:spLocks/>
          </p:cNvSpPr>
          <p:nvPr/>
        </p:nvSpPr>
        <p:spPr>
          <a:xfrm>
            <a:off x="4929190" y="2695596"/>
            <a:ext cx="2928958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3200" b="1" dirty="0" smtClean="0">
                <a:latin typeface="+mn-ea"/>
                <a:cs typeface="맑은 고딕"/>
              </a:rPr>
              <a:t>Sample</a:t>
            </a:r>
            <a:r>
              <a:rPr lang="ko-KR" altLang="en-US" sz="3200" b="1" dirty="0" smtClean="0">
                <a:latin typeface="+mn-ea"/>
                <a:cs typeface="맑은 고딕"/>
              </a:rPr>
              <a:t>을 구동시키기 위해 만든 폴더 </a:t>
            </a:r>
            <a:r>
              <a:rPr lang="en-US" altLang="ko-KR" sz="3200" b="1" dirty="0" smtClean="0">
                <a:latin typeface="+mn-ea"/>
                <a:cs typeface="맑은 고딕"/>
              </a:rPr>
              <a:t>(</a:t>
            </a:r>
            <a:r>
              <a:rPr lang="ko-KR" altLang="en-US" sz="3200" b="1" dirty="0" smtClean="0">
                <a:latin typeface="+mn-ea"/>
                <a:cs typeface="맑은 고딕"/>
              </a:rPr>
              <a:t>개인</a:t>
            </a:r>
            <a:r>
              <a:rPr lang="en-US" altLang="ko-KR" sz="3200" b="1" dirty="0" smtClean="0">
                <a:latin typeface="+mn-ea"/>
                <a:cs typeface="맑은 고딕"/>
              </a:rPr>
              <a:t>)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15" name="직선 화살표 연결선 14"/>
          <p:cNvCxnSpPr>
            <a:stCxn id="14" idx="1"/>
          </p:cNvCxnSpPr>
          <p:nvPr/>
        </p:nvCxnSpPr>
        <p:spPr>
          <a:xfrm rot="10800000" flipV="1">
            <a:off x="1857356" y="2802753"/>
            <a:ext cx="3071834" cy="178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내용 개체 틀 2"/>
          <p:cNvSpPr txBox="1">
            <a:spLocks/>
          </p:cNvSpPr>
          <p:nvPr/>
        </p:nvSpPr>
        <p:spPr>
          <a:xfrm>
            <a:off x="4929190" y="2941933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Sample</a:t>
            </a:r>
            <a:r>
              <a:rPr lang="ko-KR" altLang="en-US" sz="3200" b="1" dirty="0" smtClean="0">
                <a:latin typeface="+mn-ea"/>
                <a:cs typeface="맑은 고딕"/>
              </a:rPr>
              <a:t>을 지원해주는 소스 폴더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1" name="직선 화살표 연결선 20"/>
          <p:cNvCxnSpPr>
            <a:stCxn id="20" idx="1"/>
          </p:cNvCxnSpPr>
          <p:nvPr/>
        </p:nvCxnSpPr>
        <p:spPr>
          <a:xfrm rot="10800000" flipV="1">
            <a:off x="1857356" y="3049090"/>
            <a:ext cx="3071834" cy="75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내용 개체 틀 2"/>
          <p:cNvSpPr txBox="1">
            <a:spLocks/>
          </p:cNvSpPr>
          <p:nvPr/>
        </p:nvSpPr>
        <p:spPr>
          <a:xfrm>
            <a:off x="4929190" y="3195662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Trade Sample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의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ROOT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Source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폴더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3" name="직선 화살표 연결선 22"/>
          <p:cNvCxnSpPr>
            <a:stCxn id="22" idx="1"/>
          </p:cNvCxnSpPr>
          <p:nvPr/>
        </p:nvCxnSpPr>
        <p:spPr>
          <a:xfrm rot="10800000" flipV="1">
            <a:off x="1785918" y="3302818"/>
            <a:ext cx="3143272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/>
          <p:cNvSpPr txBox="1">
            <a:spLocks/>
          </p:cNvSpPr>
          <p:nvPr/>
        </p:nvSpPr>
        <p:spPr>
          <a:xfrm>
            <a:off x="4938714" y="3409976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Trade Sample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의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Root</a:t>
            </a:r>
            <a:r>
              <a:rPr lang="ko-KR" altLang="en-US" sz="3200" b="1" dirty="0" smtClean="0">
                <a:latin typeface="+mn-ea"/>
                <a:cs typeface="맑은 고딕"/>
              </a:rPr>
              <a:t>의 하위폴더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5" name="직선 화살표 연결선 24"/>
          <p:cNvCxnSpPr>
            <a:stCxn id="24" idx="1"/>
          </p:cNvCxnSpPr>
          <p:nvPr/>
        </p:nvCxnSpPr>
        <p:spPr>
          <a:xfrm rot="10800000" flipV="1">
            <a:off x="2295508" y="3517132"/>
            <a:ext cx="2643206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내용 개체 틀 2"/>
          <p:cNvSpPr txBox="1">
            <a:spLocks/>
          </p:cNvSpPr>
          <p:nvPr/>
        </p:nvSpPr>
        <p:spPr>
          <a:xfrm>
            <a:off x="4929190" y="3838604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DATA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를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입력받을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File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을 저장하는 폴더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7" name="직선 화살표 연결선 26"/>
          <p:cNvCxnSpPr>
            <a:stCxn id="26" idx="1"/>
          </p:cNvCxnSpPr>
          <p:nvPr/>
        </p:nvCxnSpPr>
        <p:spPr>
          <a:xfrm rot="10800000" flipV="1">
            <a:off x="2643174" y="3945760"/>
            <a:ext cx="2286016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2"/>
          <p:cNvSpPr txBox="1">
            <a:spLocks/>
          </p:cNvSpPr>
          <p:nvPr/>
        </p:nvSpPr>
        <p:spPr>
          <a:xfrm>
            <a:off x="4938714" y="4267232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Trade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의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Job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과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Step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이 입력되는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29" name="직선 화살표 연결선 28"/>
          <p:cNvCxnSpPr>
            <a:stCxn id="28" idx="1"/>
          </p:cNvCxnSpPr>
          <p:nvPr/>
        </p:nvCxnSpPr>
        <p:spPr>
          <a:xfrm rot="10800000" flipV="1">
            <a:off x="2500298" y="4374388"/>
            <a:ext cx="2438416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내용 개체 틀 2"/>
          <p:cNvSpPr txBox="1">
            <a:spLocks/>
          </p:cNvSpPr>
          <p:nvPr/>
        </p:nvSpPr>
        <p:spPr>
          <a:xfrm>
            <a:off x="4938714" y="4481546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Trade Job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을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Test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하기 위해 만든 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31" name="직선 화살표 연결선 30"/>
          <p:cNvCxnSpPr>
            <a:stCxn id="30" idx="1"/>
          </p:cNvCxnSpPr>
          <p:nvPr/>
        </p:nvCxnSpPr>
        <p:spPr>
          <a:xfrm rot="10800000" flipV="1">
            <a:off x="4286248" y="4588702"/>
            <a:ext cx="652466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내용 개체 틀 2"/>
          <p:cNvSpPr txBox="1">
            <a:spLocks/>
          </p:cNvSpPr>
          <p:nvPr/>
        </p:nvSpPr>
        <p:spPr>
          <a:xfrm>
            <a:off x="4938714" y="4695860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Configration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을 하기위해 만든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33" name="직선 화살표 연결선 32"/>
          <p:cNvCxnSpPr>
            <a:stCxn id="32" idx="1"/>
          </p:cNvCxnSpPr>
          <p:nvPr/>
        </p:nvCxnSpPr>
        <p:spPr>
          <a:xfrm rot="10800000" flipV="1">
            <a:off x="3071802" y="4803016"/>
            <a:ext cx="1866912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내용 개체 틀 2"/>
          <p:cNvSpPr txBox="1">
            <a:spLocks/>
          </p:cNvSpPr>
          <p:nvPr/>
        </p:nvSpPr>
        <p:spPr>
          <a:xfrm>
            <a:off x="4938714" y="4910174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Job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실행전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스키마를 실행시키는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35" name="직선 화살표 연결선 34"/>
          <p:cNvCxnSpPr>
            <a:stCxn id="34" idx="1"/>
          </p:cNvCxnSpPr>
          <p:nvPr/>
        </p:nvCxnSpPr>
        <p:spPr>
          <a:xfrm rot="10800000" flipV="1">
            <a:off x="3428992" y="5017331"/>
            <a:ext cx="150972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내용 개체 틀 2"/>
          <p:cNvSpPr txBox="1">
            <a:spLocks/>
          </p:cNvSpPr>
          <p:nvPr/>
        </p:nvSpPr>
        <p:spPr>
          <a:xfrm>
            <a:off x="4938714" y="5124488"/>
            <a:ext cx="3705252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lang="en-US" altLang="ko-KR" sz="3200" b="1" dirty="0" smtClean="0">
                <a:latin typeface="+mn-ea"/>
                <a:cs typeface="맑은 고딕"/>
              </a:rPr>
              <a:t>Data</a:t>
            </a:r>
            <a:r>
              <a:rPr lang="ko-KR" altLang="en-US" sz="3200" b="1" dirty="0" smtClean="0">
                <a:latin typeface="+mn-ea"/>
                <a:cs typeface="맑은 고딕"/>
              </a:rPr>
              <a:t>를 주고받기 위해 필요한 모든 설정이 있는 </a:t>
            </a:r>
            <a:r>
              <a:rPr lang="en-US" altLang="ko-KR" sz="3200" b="1" dirty="0" smtClean="0">
                <a:latin typeface="+mn-ea"/>
                <a:cs typeface="맑은 고딕"/>
              </a:rPr>
              <a:t>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rot="10800000" flipV="1">
            <a:off x="3143240" y="5223761"/>
            <a:ext cx="1795474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내용 개체 틀 2"/>
          <p:cNvSpPr txBox="1">
            <a:spLocks/>
          </p:cNvSpPr>
          <p:nvPr/>
        </p:nvSpPr>
        <p:spPr>
          <a:xfrm>
            <a:off x="4938714" y="5338802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Job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과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Step</a:t>
            </a:r>
            <a:r>
              <a:rPr lang="ko-KR" altLang="en-US" sz="3200" b="1" dirty="0" smtClean="0">
                <a:latin typeface="+mn-ea"/>
                <a:cs typeface="맑은 고딕"/>
              </a:rPr>
              <a:t>에 대한 세팅을 해주는 </a:t>
            </a:r>
            <a:r>
              <a:rPr lang="en-US" altLang="ko-KR" sz="3200" b="1" dirty="0" smtClean="0">
                <a:latin typeface="+mn-ea"/>
                <a:cs typeface="맑은 고딕"/>
              </a:rPr>
              <a:t>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39" name="직선 화살표 연결선 38"/>
          <p:cNvCxnSpPr>
            <a:stCxn id="38" idx="1"/>
          </p:cNvCxnSpPr>
          <p:nvPr/>
        </p:nvCxnSpPr>
        <p:spPr>
          <a:xfrm rot="10800000" flipV="1">
            <a:off x="3714744" y="5445958"/>
            <a:ext cx="1223970" cy="107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내용 개체 틀 2"/>
          <p:cNvSpPr txBox="1">
            <a:spLocks/>
          </p:cNvSpPr>
          <p:nvPr/>
        </p:nvSpPr>
        <p:spPr>
          <a:xfrm>
            <a:off x="4938714" y="5624554"/>
            <a:ext cx="2643206" cy="214314"/>
          </a:xfrm>
          <a:prstGeom prst="rect">
            <a:avLst/>
          </a:prstGeom>
        </p:spPr>
        <p:txBody>
          <a:bodyPr vert="horz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Project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에 필요한 </a:t>
            </a:r>
            <a:r>
              <a:rPr lang="ko-KR" altLang="en-US" sz="3200" b="1" dirty="0" smtClean="0">
                <a:latin typeface="+mn-ea"/>
                <a:cs typeface="맑은 고딕"/>
              </a:rPr>
              <a:t>라이브러리 폴더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  <p:cxnSp>
        <p:nvCxnSpPr>
          <p:cNvPr id="41" name="직선 화살표 연결선 40"/>
          <p:cNvCxnSpPr>
            <a:stCxn id="40" idx="1"/>
          </p:cNvCxnSpPr>
          <p:nvPr/>
        </p:nvCxnSpPr>
        <p:spPr>
          <a:xfrm rot="10800000" flipV="1">
            <a:off x="1428728" y="5731711"/>
            <a:ext cx="3509986" cy="35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내용 개체 틀 2"/>
          <p:cNvSpPr txBox="1">
            <a:spLocks/>
          </p:cNvSpPr>
          <p:nvPr/>
        </p:nvSpPr>
        <p:spPr>
          <a:xfrm>
            <a:off x="571472" y="1428736"/>
            <a:ext cx="4071966" cy="50006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õ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맑은 고딕"/>
              </a:rPr>
              <a:t> </a:t>
            </a:r>
            <a:r>
              <a:rPr lang="en-US" altLang="ko-KR" sz="2400" dirty="0" smtClean="0">
                <a:latin typeface="+mn-ea"/>
                <a:cs typeface="맑은 고딕"/>
              </a:rPr>
              <a:t>Project </a:t>
            </a:r>
            <a:r>
              <a:rPr lang="ko-KR" altLang="en-US" sz="2400" dirty="0" smtClean="0">
                <a:latin typeface="+mn-ea"/>
                <a:cs typeface="맑은 고딕"/>
              </a:rPr>
              <a:t>구성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71504"/>
          </a:xfrm>
        </p:spPr>
        <p:txBody>
          <a:bodyPr/>
          <a:lstStyle/>
          <a:p>
            <a:r>
              <a:rPr lang="en-US" altLang="ko-KR" sz="2400" dirty="0" smtClean="0"/>
              <a:t> Job </a:t>
            </a:r>
            <a:r>
              <a:rPr lang="ko-KR" altLang="en-US" sz="2400" dirty="0" smtClean="0"/>
              <a:t>구조 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TradeJob</a:t>
            </a:r>
            <a:r>
              <a:rPr lang="en-US" altLang="ko-KR" sz="2400" dirty="0" smtClean="0"/>
              <a:t>)</a:t>
            </a:r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7358114" cy="457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왼쪽 대괄호 10"/>
          <p:cNvSpPr/>
          <p:nvPr/>
        </p:nvSpPr>
        <p:spPr>
          <a:xfrm>
            <a:off x="714348" y="2357430"/>
            <a:ext cx="142877" cy="1857388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대괄호 11"/>
          <p:cNvSpPr/>
          <p:nvPr/>
        </p:nvSpPr>
        <p:spPr>
          <a:xfrm>
            <a:off x="714348" y="4572008"/>
            <a:ext cx="142877" cy="71438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왼쪽 대괄호 12"/>
          <p:cNvSpPr/>
          <p:nvPr/>
        </p:nvSpPr>
        <p:spPr>
          <a:xfrm>
            <a:off x="714348" y="5643578"/>
            <a:ext cx="142877" cy="714380"/>
          </a:xfrm>
          <a:prstGeom prst="lef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왼쪽 대괄호 13"/>
          <p:cNvSpPr/>
          <p:nvPr/>
        </p:nvSpPr>
        <p:spPr>
          <a:xfrm>
            <a:off x="500034" y="2214554"/>
            <a:ext cx="142877" cy="435771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2500330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Step 1</a:t>
            </a:r>
          </a:p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68"/>
            <a:ext cx="75009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5357" r="4444" b="51786"/>
          <a:stretch>
            <a:fillRect/>
          </a:stretch>
        </p:blipFill>
        <p:spPr bwMode="auto">
          <a:xfrm>
            <a:off x="3786182" y="1307458"/>
            <a:ext cx="5286412" cy="13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타원 9"/>
          <p:cNvSpPr/>
          <p:nvPr/>
        </p:nvSpPr>
        <p:spPr>
          <a:xfrm>
            <a:off x="1285852" y="2643206"/>
            <a:ext cx="1000132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500166" y="4387862"/>
            <a:ext cx="1428760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285852" y="4816490"/>
            <a:ext cx="928694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285852" y="6123572"/>
            <a:ext cx="785818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357818" y="1521772"/>
            <a:ext cx="857256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858016" y="1521772"/>
            <a:ext cx="1214446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501090" y="1501676"/>
            <a:ext cx="642942" cy="162972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623474" y="1889010"/>
            <a:ext cx="1000132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2214546" y="4500594"/>
            <a:ext cx="1071570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>
            <a:stCxn id="14" idx="2"/>
            <a:endCxn id="10" idx="6"/>
          </p:cNvCxnSpPr>
          <p:nvPr/>
        </p:nvCxnSpPr>
        <p:spPr>
          <a:xfrm rot="10800000" flipV="1">
            <a:off x="2285984" y="1593210"/>
            <a:ext cx="3071834" cy="112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17" idx="2"/>
            <a:endCxn id="10" idx="6"/>
          </p:cNvCxnSpPr>
          <p:nvPr/>
        </p:nvCxnSpPr>
        <p:spPr>
          <a:xfrm rot="10800000" flipV="1">
            <a:off x="2285984" y="1960448"/>
            <a:ext cx="3337490" cy="754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5" idx="2"/>
            <a:endCxn id="11" idx="6"/>
          </p:cNvCxnSpPr>
          <p:nvPr/>
        </p:nvCxnSpPr>
        <p:spPr>
          <a:xfrm rot="10800000" flipV="1">
            <a:off x="2928926" y="1593210"/>
            <a:ext cx="3929090" cy="286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stCxn id="16" idx="2"/>
            <a:endCxn id="13" idx="6"/>
          </p:cNvCxnSpPr>
          <p:nvPr/>
        </p:nvCxnSpPr>
        <p:spPr>
          <a:xfrm rot="10800000" flipV="1">
            <a:off x="2071670" y="1583162"/>
            <a:ext cx="6429420" cy="461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>
            <a:stCxn id="18" idx="6"/>
            <a:endCxn id="12" idx="6"/>
          </p:cNvCxnSpPr>
          <p:nvPr/>
        </p:nvCxnSpPr>
        <p:spPr>
          <a:xfrm flipH="1">
            <a:off x="2214546" y="4572032"/>
            <a:ext cx="1071570" cy="31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/>
          <a:srcRect t="60784" r="31464"/>
          <a:stretch>
            <a:fillRect/>
          </a:stretch>
        </p:blipFill>
        <p:spPr bwMode="auto">
          <a:xfrm>
            <a:off x="4524376" y="5500702"/>
            <a:ext cx="4191030" cy="11430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타원 41"/>
          <p:cNvSpPr/>
          <p:nvPr/>
        </p:nvSpPr>
        <p:spPr>
          <a:xfrm>
            <a:off x="2500298" y="6215106"/>
            <a:ext cx="642942" cy="162972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5143504" y="5500702"/>
            <a:ext cx="642942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연결선 43"/>
          <p:cNvCxnSpPr>
            <a:stCxn id="43" idx="2"/>
            <a:endCxn id="42" idx="6"/>
          </p:cNvCxnSpPr>
          <p:nvPr/>
        </p:nvCxnSpPr>
        <p:spPr>
          <a:xfrm rot="10800000" flipV="1">
            <a:off x="3143240" y="5572140"/>
            <a:ext cx="2000264" cy="72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157163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Step 2</a:t>
            </a:r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51786" r="4444" b="28571"/>
          <a:stretch>
            <a:fillRect/>
          </a:stretch>
        </p:blipFill>
        <p:spPr bwMode="auto">
          <a:xfrm>
            <a:off x="500034" y="2000240"/>
            <a:ext cx="76438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76438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1285852" y="2928934"/>
            <a:ext cx="1500198" cy="214314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285852" y="4429132"/>
            <a:ext cx="1214446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55708" y="5143512"/>
            <a:ext cx="785818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765954" y="2306088"/>
            <a:ext cx="1571636" cy="214314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072066" y="2357430"/>
            <a:ext cx="1214446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714612" y="4602152"/>
            <a:ext cx="1071570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stCxn id="11" idx="2"/>
            <a:endCxn id="7" idx="6"/>
          </p:cNvCxnSpPr>
          <p:nvPr/>
        </p:nvCxnSpPr>
        <p:spPr>
          <a:xfrm rot="10800000" flipH="1" flipV="1">
            <a:off x="2765954" y="2413245"/>
            <a:ext cx="20096" cy="622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12" idx="2"/>
            <a:endCxn id="8" idx="6"/>
          </p:cNvCxnSpPr>
          <p:nvPr/>
        </p:nvCxnSpPr>
        <p:spPr>
          <a:xfrm rot="10800000" flipV="1">
            <a:off x="2500298" y="2428868"/>
            <a:ext cx="2571768" cy="207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5" idx="6"/>
            <a:endCxn id="9" idx="6"/>
          </p:cNvCxnSpPr>
          <p:nvPr/>
        </p:nvCxnSpPr>
        <p:spPr>
          <a:xfrm flipH="1">
            <a:off x="2041526" y="4673590"/>
            <a:ext cx="1744656" cy="54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157163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Step 3</a:t>
            </a:r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928934"/>
            <a:ext cx="80724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76786" r="1111" b="3571"/>
          <a:stretch>
            <a:fillRect/>
          </a:stretch>
        </p:blipFill>
        <p:spPr bwMode="auto">
          <a:xfrm>
            <a:off x="500034" y="2000240"/>
            <a:ext cx="728667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타원 5"/>
          <p:cNvSpPr/>
          <p:nvPr/>
        </p:nvSpPr>
        <p:spPr>
          <a:xfrm>
            <a:off x="928662" y="2949030"/>
            <a:ext cx="1500198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928662" y="4153428"/>
            <a:ext cx="928694" cy="142876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8662" y="4786322"/>
            <a:ext cx="1714512" cy="132828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571736" y="2285992"/>
            <a:ext cx="1714512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857752" y="2296040"/>
            <a:ext cx="1143008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285984" y="4306352"/>
            <a:ext cx="1643074" cy="142876"/>
          </a:xfrm>
          <a:prstGeom prst="ellipse">
            <a:avLst/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>
            <a:stCxn id="10" idx="2"/>
            <a:endCxn id="6" idx="6"/>
          </p:cNvCxnSpPr>
          <p:nvPr/>
        </p:nvCxnSpPr>
        <p:spPr>
          <a:xfrm rot="10800000" flipV="1">
            <a:off x="2428860" y="2357430"/>
            <a:ext cx="142876" cy="66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1" idx="2"/>
            <a:endCxn id="7" idx="6"/>
          </p:cNvCxnSpPr>
          <p:nvPr/>
        </p:nvCxnSpPr>
        <p:spPr>
          <a:xfrm rot="10800000" flipV="1">
            <a:off x="1857356" y="2367478"/>
            <a:ext cx="3000396" cy="18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4" idx="6"/>
            <a:endCxn id="8" idx="6"/>
          </p:cNvCxnSpPr>
          <p:nvPr/>
        </p:nvCxnSpPr>
        <p:spPr>
          <a:xfrm flipH="1">
            <a:off x="2643174" y="4377790"/>
            <a:ext cx="1285884" cy="47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3929090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Data Source </a:t>
            </a:r>
            <a:r>
              <a:rPr lang="ko-KR" altLang="en-US" sz="2400" dirty="0" smtClean="0"/>
              <a:t>구조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전체</a:t>
            </a:r>
            <a:r>
              <a:rPr lang="en-US" altLang="ko-KR" sz="2400" dirty="0" smtClean="0"/>
              <a:t>)</a:t>
            </a:r>
          </a:p>
          <a:p>
            <a:endParaRPr lang="ko-KR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072494" cy="4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483669" cy="11551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직선 화살표 연결선 19"/>
          <p:cNvCxnSpPr/>
          <p:nvPr/>
        </p:nvCxnSpPr>
        <p:spPr>
          <a:xfrm>
            <a:off x="3143240" y="2143116"/>
            <a:ext cx="135732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71612"/>
            <a:ext cx="8358246" cy="51435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</a:t>
            </a:r>
            <a:r>
              <a:rPr lang="en-US" altLang="ko-KR" sz="2400" dirty="0" smtClean="0"/>
              <a:t>(Batch)</a:t>
            </a:r>
            <a:r>
              <a:rPr lang="ko-KR" altLang="en-US" sz="2400" dirty="0" smtClean="0"/>
              <a:t>시스템 구조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배치 관리 서비스</a:t>
            </a:r>
            <a:endParaRPr lang="en-US" altLang="ko-KR" sz="2000" dirty="0" smtClean="0"/>
          </a:p>
          <a:p>
            <a:pPr lvl="2"/>
            <a:r>
              <a:rPr lang="ko-KR" altLang="en-US" sz="1600" dirty="0" smtClean="0"/>
              <a:t>일반적으로 </a:t>
            </a:r>
            <a:r>
              <a:rPr lang="en-US" altLang="ko-KR" sz="1600" dirty="0" smtClean="0"/>
              <a:t>In-House</a:t>
            </a:r>
            <a:r>
              <a:rPr lang="ko-KR" altLang="en-US" sz="1600" dirty="0" smtClean="0"/>
              <a:t>로 통합 관리</a:t>
            </a:r>
            <a:endParaRPr lang="en-US" altLang="ko-KR" sz="1600" dirty="0" smtClean="0"/>
          </a:p>
          <a:p>
            <a:pPr lvl="2">
              <a:buNone/>
            </a:pPr>
            <a:r>
              <a:rPr lang="en-US" altLang="ko-KR" sz="1600" dirty="0" smtClean="0"/>
              <a:t>   </a:t>
            </a:r>
            <a:r>
              <a:rPr lang="ko-KR" altLang="en-US" sz="1600" dirty="0" smtClean="0"/>
              <a:t>시스템을 구축</a:t>
            </a:r>
            <a:r>
              <a:rPr lang="en-US" altLang="ko-KR" sz="1600" dirty="0" smtClean="0"/>
              <a:t> (</a:t>
            </a:r>
            <a:r>
              <a:rPr lang="ko-KR" altLang="en-US" sz="1600" dirty="0" smtClean="0"/>
              <a:t>배치 운영역량의 핵심</a:t>
            </a:r>
            <a:r>
              <a:rPr lang="en-US" altLang="ko-KR" sz="1600" dirty="0" smtClean="0"/>
              <a:t>)</a:t>
            </a:r>
          </a:p>
          <a:p>
            <a:pPr lvl="2">
              <a:buNone/>
            </a:pPr>
            <a:endParaRPr lang="en-US" altLang="ko-KR" sz="1600" dirty="0" smtClean="0"/>
          </a:p>
          <a:p>
            <a:pPr lvl="1"/>
            <a:r>
              <a:rPr lang="ko-KR" altLang="en-US" sz="2000" dirty="0" smtClean="0"/>
              <a:t>배치 스케줄링 서비스</a:t>
            </a:r>
            <a:endParaRPr lang="en-US" altLang="ko-KR" sz="2000" dirty="0" smtClean="0"/>
          </a:p>
          <a:p>
            <a:pPr lvl="2"/>
            <a:r>
              <a:rPr lang="en-US" altLang="ko-KR" sz="1600" dirty="0" smtClean="0"/>
              <a:t>Control-M, TWS(Tivoli Workload Scheduler)</a:t>
            </a:r>
          </a:p>
          <a:p>
            <a:pPr lvl="2">
              <a:buNone/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등 솔루션을 도입하거나 </a:t>
            </a:r>
            <a:r>
              <a:rPr lang="en-US" altLang="ko-KR" sz="1600" dirty="0" err="1" smtClean="0"/>
              <a:t>Cron</a:t>
            </a:r>
            <a:r>
              <a:rPr lang="en-US" altLang="ko-KR" sz="1600" dirty="0" smtClean="0"/>
              <a:t>, Quartz </a:t>
            </a:r>
            <a:r>
              <a:rPr lang="ko-KR" altLang="en-US" sz="1600" dirty="0" smtClean="0"/>
              <a:t>같은</a:t>
            </a:r>
            <a:endParaRPr lang="en-US" altLang="ko-KR" sz="1600" dirty="0" smtClean="0"/>
          </a:p>
          <a:p>
            <a:pPr lvl="2">
              <a:buNone/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오픈 솔루션 이용 가능</a:t>
            </a:r>
            <a:endParaRPr lang="en-US" altLang="ko-KR" sz="1600" dirty="0" smtClean="0"/>
          </a:p>
          <a:p>
            <a:pPr lvl="2">
              <a:buNone/>
            </a:pPr>
            <a:endParaRPr lang="en-US" altLang="ko-KR" sz="1600" dirty="0" smtClean="0"/>
          </a:p>
          <a:p>
            <a:pPr lvl="1"/>
            <a:r>
              <a:rPr lang="ko-KR" altLang="en-US" sz="2000" dirty="0" smtClean="0"/>
              <a:t>대용량 배치 실행 서비스</a:t>
            </a:r>
            <a:endParaRPr lang="en-US" altLang="ko-KR" sz="2000" dirty="0" smtClean="0"/>
          </a:p>
          <a:p>
            <a:pPr lvl="2"/>
            <a:r>
              <a:rPr lang="ko-KR" altLang="en-US" sz="1600" dirty="0" err="1" smtClean="0"/>
              <a:t>쉘</a:t>
            </a:r>
            <a:r>
              <a:rPr lang="ko-KR" altLang="en-US" sz="1600" dirty="0" smtClean="0"/>
              <a:t> 프로그래밍을 통해 유닉스 기능을 활용</a:t>
            </a:r>
            <a:endParaRPr lang="en-US" altLang="ko-KR" sz="1600" dirty="0" smtClean="0"/>
          </a:p>
          <a:p>
            <a:pPr lvl="2">
              <a:buNone/>
            </a:pPr>
            <a:r>
              <a:rPr lang="en-US" altLang="ko-KR" sz="1600" dirty="0" smtClean="0"/>
              <a:t>    (</a:t>
            </a:r>
            <a:r>
              <a:rPr lang="ko-KR" altLang="en-US" sz="1600" dirty="0" smtClean="0"/>
              <a:t>처리 품질은 개발자 몫</a:t>
            </a:r>
            <a:r>
              <a:rPr lang="en-US" altLang="ko-KR" sz="1600" dirty="0" smtClean="0"/>
              <a:t>)</a:t>
            </a:r>
          </a:p>
          <a:p>
            <a:pPr lvl="2"/>
            <a:r>
              <a:rPr lang="ko-KR" altLang="en-US" sz="1600" dirty="0" err="1" smtClean="0"/>
              <a:t>미들웨어를</a:t>
            </a:r>
            <a:r>
              <a:rPr lang="ko-KR" altLang="en-US" sz="1600" dirty="0" smtClean="0"/>
              <a:t> 이용해 실행 컨테이너 구축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서비스 프레임 워크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온라인을 배치에서 사용</a:t>
            </a:r>
            <a:r>
              <a:rPr lang="en-US" altLang="ko-KR" sz="1600" dirty="0" smtClean="0"/>
              <a:t>)</a:t>
            </a:r>
          </a:p>
          <a:p>
            <a:pPr lvl="2">
              <a:buNone/>
            </a:pPr>
            <a:r>
              <a:rPr lang="en-US" altLang="ko-KR" sz="1600" dirty="0" smtClean="0"/>
              <a:t>    </a:t>
            </a:r>
            <a:r>
              <a:rPr lang="ko-KR" altLang="en-US" sz="1600" dirty="0" smtClean="0"/>
              <a:t>또는 </a:t>
            </a:r>
            <a:r>
              <a:rPr lang="ko-KR" altLang="en-US" sz="1600" dirty="0" err="1" smtClean="0"/>
              <a:t>센터컷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배치에서 온라인을 사용</a:t>
            </a:r>
            <a:r>
              <a:rPr lang="en-US" altLang="ko-KR" sz="1600" dirty="0" smtClean="0"/>
              <a:t>)</a:t>
            </a:r>
          </a:p>
          <a:p>
            <a:pPr lvl="2">
              <a:buNone/>
            </a:pPr>
            <a:endParaRPr lang="en-US" altLang="ko-KR" sz="1600" dirty="0" smtClean="0"/>
          </a:p>
          <a:p>
            <a:pPr lvl="1"/>
            <a:r>
              <a:rPr lang="ko-KR" altLang="en-US" sz="2000" dirty="0" smtClean="0"/>
              <a:t>배치 애플리케이션 지원 서비스</a:t>
            </a:r>
            <a:endParaRPr lang="en-US" altLang="ko-KR" sz="2000" dirty="0" smtClean="0"/>
          </a:p>
          <a:p>
            <a:pPr lvl="2"/>
            <a:r>
              <a:rPr lang="ko-KR" altLang="en-US" sz="1600" dirty="0" smtClean="0"/>
              <a:t>대용량 </a:t>
            </a:r>
            <a:r>
              <a:rPr lang="en-US" altLang="ko-KR" sz="1600" dirty="0" smtClean="0"/>
              <a:t>SAM </a:t>
            </a:r>
            <a:r>
              <a:rPr lang="ko-KR" altLang="en-US" sz="1600" dirty="0" smtClean="0"/>
              <a:t>파일 처리도구 </a:t>
            </a:r>
            <a:r>
              <a:rPr lang="en-US" altLang="ko-KR" sz="1600" dirty="0" smtClean="0"/>
              <a:t>(ex: </a:t>
            </a:r>
            <a:r>
              <a:rPr lang="en-US" altLang="ko-KR" sz="1600" dirty="0" err="1" smtClean="0"/>
              <a:t>Syncsort</a:t>
            </a:r>
            <a:r>
              <a:rPr lang="en-US" altLang="ko-KR" sz="1600" dirty="0" smtClean="0"/>
              <a:t>), DB </a:t>
            </a:r>
            <a:r>
              <a:rPr lang="ko-KR" altLang="en-US" sz="1600" dirty="0" smtClean="0"/>
              <a:t>유틸리티 </a:t>
            </a:r>
            <a:r>
              <a:rPr lang="en-US" altLang="ko-KR" sz="1600" dirty="0" smtClean="0"/>
              <a:t>(ex: SQL </a:t>
            </a:r>
            <a:r>
              <a:rPr lang="ko-KR" altLang="en-US" sz="1600" dirty="0" err="1" smtClean="0"/>
              <a:t>로더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배치 처리 결과 검증도구 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ex:TeraStream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등이 사용된다</a:t>
            </a:r>
            <a:r>
              <a:rPr lang="en-US" altLang="ko-KR" sz="16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3456351" cy="285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Data Source </a:t>
            </a:r>
            <a:r>
              <a:rPr lang="ko-KR" altLang="en-US" sz="2400" dirty="0" smtClean="0"/>
              <a:t>구조</a:t>
            </a:r>
            <a:endParaRPr lang="en-US" altLang="ko-KR" sz="2400" dirty="0" smtClean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60659" b="95464"/>
          <a:stretch>
            <a:fillRect/>
          </a:stretch>
        </p:blipFill>
        <p:spPr bwMode="auto">
          <a:xfrm>
            <a:off x="714348" y="1928802"/>
            <a:ext cx="321471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4483669" cy="11551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직선 화살표 연결선 19"/>
          <p:cNvCxnSpPr>
            <a:stCxn id="4098" idx="2"/>
            <a:endCxn id="4099" idx="0"/>
          </p:cNvCxnSpPr>
          <p:nvPr/>
        </p:nvCxnSpPr>
        <p:spPr>
          <a:xfrm rot="16200000" flipH="1">
            <a:off x="2460348" y="2004471"/>
            <a:ext cx="285752" cy="5630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286380" y="2428868"/>
          <a:ext cx="2786082" cy="11430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86082"/>
              </a:tblGrid>
              <a:tr h="11430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/>
                        <a:t>Job</a:t>
                      </a:r>
                      <a:r>
                        <a:rPr lang="ko-KR" altLang="en-US" sz="1200" b="0" dirty="0" smtClean="0"/>
                        <a:t>의 시작전 필요 스크립트를  실행</a:t>
                      </a:r>
                      <a:endParaRPr lang="en-US" altLang="ko-KR" sz="1200" b="0" dirty="0" smtClean="0"/>
                    </a:p>
                    <a:p>
                      <a:pPr latinLnBrk="1"/>
                      <a:r>
                        <a:rPr lang="en-US" altLang="ko-KR" sz="1050" b="0" dirty="0" smtClean="0"/>
                        <a:t>${</a:t>
                      </a:r>
                      <a:r>
                        <a:rPr lang="en-US" altLang="ko-KR" sz="1050" b="0" dirty="0" err="1" smtClean="0"/>
                        <a:t>batch.schema.script</a:t>
                      </a:r>
                      <a:r>
                        <a:rPr lang="en-US" altLang="ko-KR" sz="1050" b="0" dirty="0" smtClean="0"/>
                        <a:t>}, ${</a:t>
                      </a:r>
                      <a:r>
                        <a:rPr lang="en-US" altLang="ko-KR" sz="1050" b="0" dirty="0" err="1" smtClean="0"/>
                        <a:t>batch.business.schema.script</a:t>
                      </a:r>
                      <a:r>
                        <a:rPr lang="en-US" altLang="ko-KR" sz="1050" b="0" dirty="0" smtClean="0"/>
                        <a:t>} </a:t>
                      </a:r>
                      <a:r>
                        <a:rPr lang="ko-KR" altLang="en-US" sz="1050" b="0" dirty="0" smtClean="0"/>
                        <a:t>는 설정된 </a:t>
                      </a:r>
                      <a:r>
                        <a:rPr lang="en-US" altLang="ko-KR" sz="1050" b="0" dirty="0" smtClean="0"/>
                        <a:t>Properties</a:t>
                      </a:r>
                      <a:r>
                        <a:rPr lang="en-US" altLang="ko-KR" sz="1050" b="0" baseline="0" dirty="0" smtClean="0"/>
                        <a:t> </a:t>
                      </a:r>
                      <a:r>
                        <a:rPr lang="ko-KR" altLang="en-US" sz="1050" b="0" baseline="0" dirty="0" smtClean="0"/>
                        <a:t>파일에서 </a:t>
                      </a:r>
                      <a:r>
                        <a:rPr lang="en-US" altLang="ko-KR" sz="1050" b="0" baseline="0" dirty="0" smtClean="0"/>
                        <a:t>load</a:t>
                      </a:r>
                      <a:endParaRPr lang="ko-KR" altLang="en-US" sz="105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 t="22080" r="15044" b="55840"/>
          <a:stretch>
            <a:fillRect/>
          </a:stretch>
        </p:blipFill>
        <p:spPr bwMode="auto">
          <a:xfrm>
            <a:off x="571472" y="4143380"/>
            <a:ext cx="6858048" cy="10001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857752" y="4429132"/>
          <a:ext cx="3286148" cy="16430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86148"/>
              </a:tblGrid>
              <a:tr h="164307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/>
                        <a:t>- </a:t>
                      </a:r>
                      <a:r>
                        <a:rPr lang="en-US" altLang="ko-KR" sz="1200" b="0" dirty="0" err="1" smtClean="0"/>
                        <a:t>transactionManager</a:t>
                      </a:r>
                      <a:endParaRPr lang="en-US" altLang="ko-KR" sz="1200" b="0" dirty="0" smtClean="0"/>
                    </a:p>
                    <a:p>
                      <a:pPr latinLnBrk="1"/>
                      <a:r>
                        <a:rPr lang="en-US" altLang="ko-KR" sz="1050" b="0" dirty="0" smtClean="0"/>
                        <a:t>  </a:t>
                      </a:r>
                      <a:r>
                        <a:rPr lang="ko-KR" altLang="en-US" sz="1050" b="0" dirty="0" smtClean="0"/>
                        <a:t>트랜잭션의 설정을 해주는 </a:t>
                      </a:r>
                      <a:r>
                        <a:rPr lang="en-US" altLang="ko-KR" sz="1050" b="0" dirty="0" smtClean="0"/>
                        <a:t>bean</a:t>
                      </a:r>
                    </a:p>
                    <a:p>
                      <a:pPr latinLnBrk="1"/>
                      <a:endParaRPr lang="en-US" altLang="ko-KR" sz="1050" b="0" dirty="0" smtClean="0"/>
                    </a:p>
                    <a:p>
                      <a:pPr latinLnBrk="1">
                        <a:buFontTx/>
                        <a:buChar char="-"/>
                      </a:pPr>
                      <a:r>
                        <a:rPr lang="en-US" altLang="ko-KR" sz="1200" b="0" dirty="0" smtClean="0"/>
                        <a:t> </a:t>
                      </a:r>
                      <a:r>
                        <a:rPr lang="en-US" altLang="ko-KR" sz="1200" b="0" dirty="0" err="1" smtClean="0"/>
                        <a:t>incrementerParent</a:t>
                      </a:r>
                      <a:endParaRPr lang="en-US" altLang="ko-KR" sz="1200" b="0" dirty="0" smtClean="0"/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50" b="0" baseline="0" dirty="0" smtClean="0"/>
                        <a:t>   </a:t>
                      </a:r>
                      <a:r>
                        <a:rPr lang="ko-KR" altLang="en-US" sz="1050" b="0" baseline="0" dirty="0" smtClean="0"/>
                        <a:t>자동으로 값을 지정해 준다</a:t>
                      </a:r>
                      <a:r>
                        <a:rPr lang="en-US" altLang="ko-KR" sz="1050" b="0" baseline="0" dirty="0" smtClean="0"/>
                        <a:t>. DB</a:t>
                      </a:r>
                      <a:r>
                        <a:rPr lang="ko-KR" altLang="en-US" sz="1050" b="0" baseline="0" dirty="0" smtClean="0"/>
                        <a:t>의 시퀀스와 비슷   </a:t>
                      </a:r>
                      <a:endParaRPr lang="en-US" altLang="ko-KR" sz="1050" b="0" baseline="0" dirty="0" smtClean="0"/>
                    </a:p>
                    <a:p>
                      <a:pPr latinLnBrk="1">
                        <a:buFontTx/>
                        <a:buNone/>
                      </a:pPr>
                      <a:r>
                        <a:rPr lang="en-US" altLang="ko-KR" sz="1050" b="0" baseline="0" dirty="0" smtClean="0"/>
                        <a:t>   </a:t>
                      </a:r>
                      <a:r>
                        <a:rPr lang="ko-KR" altLang="en-US" sz="1050" b="0" baseline="0" dirty="0" smtClean="0"/>
                        <a:t>한 일을 하는 </a:t>
                      </a:r>
                      <a:r>
                        <a:rPr lang="en-US" altLang="ko-KR" sz="1050" b="0" baseline="0" dirty="0" smtClean="0"/>
                        <a:t>bean</a:t>
                      </a:r>
                      <a:endParaRPr lang="en-US" altLang="ko-KR" sz="1050" b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Sample Source</a:t>
            </a:r>
            <a:r>
              <a:rPr lang="en-US" altLang="ko-KR" sz="3200" dirty="0" smtClean="0"/>
              <a:t>(Trade)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Data Source </a:t>
            </a:r>
            <a:r>
              <a:rPr lang="ko-KR" altLang="en-US" sz="2400" dirty="0" smtClean="0"/>
              <a:t>구조</a:t>
            </a:r>
            <a:endParaRPr lang="en-US" altLang="ko-KR" sz="2400" dirty="0" smtClean="0"/>
          </a:p>
          <a:p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357158" y="4191962"/>
          <a:ext cx="8072494" cy="4343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72494"/>
              </a:tblGrid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/>
                        <a:t>- </a:t>
                      </a:r>
                      <a:r>
                        <a:rPr lang="en-US" altLang="ko-KR" sz="1200" b="0" dirty="0" err="1" smtClean="0"/>
                        <a:t>placeholderProperties</a:t>
                      </a:r>
                      <a:endParaRPr lang="en-US" altLang="ko-KR" sz="1200" b="0" dirty="0" smtClean="0"/>
                    </a:p>
                    <a:p>
                      <a:pPr latinLnBrk="1"/>
                      <a:r>
                        <a:rPr lang="en-US" altLang="ko-KR" sz="1050" b="0" dirty="0" smtClean="0"/>
                        <a:t>  location </a:t>
                      </a:r>
                      <a:r>
                        <a:rPr lang="ko-KR" altLang="en-US" sz="1050" b="0" dirty="0" smtClean="0"/>
                        <a:t>에서 설정된 프로퍼티 파일을 읽어온다</a:t>
                      </a:r>
                      <a:r>
                        <a:rPr lang="en-US" altLang="ko-KR" sz="1050" b="0" dirty="0" smtClean="0"/>
                        <a:t>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 t="45737" b="35337"/>
          <a:stretch>
            <a:fillRect/>
          </a:stretch>
        </p:blipFill>
        <p:spPr bwMode="auto">
          <a:xfrm>
            <a:off x="357158" y="3263268"/>
            <a:ext cx="8072494" cy="857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 t="91475"/>
          <a:stretch>
            <a:fillRect/>
          </a:stretch>
        </p:blipFill>
        <p:spPr bwMode="auto">
          <a:xfrm>
            <a:off x="357158" y="1928802"/>
            <a:ext cx="8072494" cy="3861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57158" y="2428868"/>
          <a:ext cx="8001056" cy="6172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01056"/>
              </a:tblGrid>
              <a:tr h="57150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/>
                        <a:t>- Environment</a:t>
                      </a:r>
                    </a:p>
                    <a:p>
                      <a:pPr latinLnBrk="1"/>
                      <a:r>
                        <a:rPr lang="en-US" altLang="ko-KR" sz="1200" b="0" dirty="0" smtClean="0"/>
                        <a:t>  </a:t>
                      </a:r>
                      <a:r>
                        <a:rPr lang="en-US" altLang="ko-KR" sz="1050" b="0" dirty="0" smtClean="0"/>
                        <a:t>Helper class</a:t>
                      </a:r>
                      <a:r>
                        <a:rPr lang="ko-KR" altLang="en-US" sz="1050" b="0" dirty="0" smtClean="0"/>
                        <a:t>로 이것은 시스템 </a:t>
                      </a:r>
                      <a:r>
                        <a:rPr lang="ko-KR" altLang="en-US" sz="1050" b="0" dirty="0" err="1" smtClean="0"/>
                        <a:t>프로퍼티의</a:t>
                      </a:r>
                      <a:r>
                        <a:rPr lang="ko-KR" altLang="en-US" sz="1050" b="0" dirty="0" smtClean="0"/>
                        <a:t> 디폴트 값을 </a:t>
                      </a:r>
                      <a:r>
                        <a:rPr lang="en-US" altLang="ko-KR" sz="1050" b="0" dirty="0" smtClean="0"/>
                        <a:t>set up </a:t>
                      </a:r>
                      <a:r>
                        <a:rPr lang="ko-KR" altLang="en-US" sz="1050" b="0" dirty="0" smtClean="0"/>
                        <a:t>한다</a:t>
                      </a:r>
                      <a:r>
                        <a:rPr lang="en-US" altLang="ko-KR" sz="1050" b="0" dirty="0" smtClean="0"/>
                        <a:t>. </a:t>
                      </a:r>
                      <a:r>
                        <a:rPr lang="ko-KR" altLang="en-US" sz="1050" b="0" dirty="0" smtClean="0"/>
                        <a:t>시스템 </a:t>
                      </a:r>
                      <a:r>
                        <a:rPr lang="ko-KR" altLang="en-US" sz="1050" b="0" dirty="0" err="1" smtClean="0"/>
                        <a:t>프로퍼티는</a:t>
                      </a:r>
                      <a:r>
                        <a:rPr lang="ko-KR" altLang="en-US" sz="1050" b="0" dirty="0" smtClean="0"/>
                        <a:t> 지정된 </a:t>
                      </a:r>
                      <a:r>
                        <a:rPr lang="ko-KR" altLang="en-US" sz="1050" b="0" dirty="0" err="1" smtClean="0"/>
                        <a:t>키네임과</a:t>
                      </a:r>
                      <a:r>
                        <a:rPr lang="ko-KR" altLang="en-US" sz="1050" b="0" dirty="0" smtClean="0"/>
                        <a:t> 기본 값으로 만들어진다</a:t>
                      </a:r>
                      <a:r>
                        <a:rPr lang="en-US" altLang="ko-KR" sz="1050" b="0" dirty="0" smtClean="0"/>
                        <a:t>. </a:t>
                      </a:r>
                      <a:r>
                        <a:rPr lang="ko-KR" altLang="en-US" sz="1050" b="0" dirty="0" smtClean="0"/>
                        <a:t>만약 </a:t>
                      </a:r>
                      <a:r>
                        <a:rPr lang="ko-KR" altLang="en-US" sz="1050" b="0" dirty="0" err="1" smtClean="0"/>
                        <a:t>프로퍼티가</a:t>
                      </a:r>
                      <a:r>
                        <a:rPr lang="ko-KR" altLang="en-US" sz="1050" b="0" dirty="0" smtClean="0"/>
                        <a:t> 이미 존재한다면 변경되지 않는다</a:t>
                      </a:r>
                      <a:r>
                        <a:rPr lang="en-US" altLang="ko-KR" sz="1050" b="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 t="66240" b="10102"/>
          <a:stretch>
            <a:fillRect/>
          </a:stretch>
        </p:blipFill>
        <p:spPr bwMode="auto">
          <a:xfrm>
            <a:off x="357158" y="4834904"/>
            <a:ext cx="8072494" cy="10715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357158" y="6049350"/>
          <a:ext cx="8072494" cy="594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72494"/>
              </a:tblGrid>
              <a:tr h="42862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0" dirty="0" smtClean="0"/>
                        <a:t>- </a:t>
                      </a:r>
                      <a:r>
                        <a:rPr lang="en-US" altLang="ko-KR" sz="1200" b="0" dirty="0" err="1" smtClean="0"/>
                        <a:t>overrideProperties</a:t>
                      </a:r>
                      <a:endParaRPr lang="en-US" altLang="ko-KR" sz="1200" b="0" dirty="0" smtClean="0"/>
                    </a:p>
                    <a:p>
                      <a:pPr latinLnBrk="1"/>
                      <a:r>
                        <a:rPr lang="en-US" altLang="ko-KR" sz="1050" b="0" dirty="0" smtClean="0"/>
                        <a:t>  </a:t>
                      </a:r>
                      <a:r>
                        <a:rPr lang="ko-KR" altLang="en-US" sz="1050" b="0" dirty="0" smtClean="0"/>
                        <a:t>기존의</a:t>
                      </a:r>
                      <a:r>
                        <a:rPr lang="ko-KR" altLang="en-US" sz="1050" b="0" baseline="0" dirty="0" smtClean="0"/>
                        <a:t> 설정된 </a:t>
                      </a:r>
                      <a:r>
                        <a:rPr lang="ko-KR" altLang="en-US" sz="1050" b="0" baseline="0" dirty="0" err="1" smtClean="0"/>
                        <a:t>프로퍼티</a:t>
                      </a:r>
                      <a:r>
                        <a:rPr lang="ko-KR" altLang="en-US" sz="1050" b="0" baseline="0" dirty="0" smtClean="0"/>
                        <a:t> 값에 </a:t>
                      </a:r>
                      <a:r>
                        <a:rPr lang="en-US" altLang="ko-KR" sz="1050" b="0" baseline="0" dirty="0" smtClean="0"/>
                        <a:t>location</a:t>
                      </a:r>
                      <a:r>
                        <a:rPr lang="ko-KR" altLang="en-US" sz="1050" b="0" baseline="0" dirty="0" smtClean="0"/>
                        <a:t>으로 설정된 파일이 </a:t>
                      </a:r>
                      <a:r>
                        <a:rPr lang="en-US" altLang="ko-KR" sz="1050" b="0" baseline="0" dirty="0" smtClean="0"/>
                        <a:t>override</a:t>
                      </a:r>
                      <a:r>
                        <a:rPr lang="ko-KR" altLang="en-US" sz="1050" b="0" baseline="0" dirty="0" smtClean="0"/>
                        <a:t>된다</a:t>
                      </a:r>
                      <a:r>
                        <a:rPr lang="en-US" altLang="ko-KR" sz="1050" b="0" baseline="0" dirty="0" smtClean="0"/>
                        <a:t>. </a:t>
                      </a:r>
                      <a:r>
                        <a:rPr lang="ko-KR" altLang="en-US" sz="1050" b="0" baseline="0" dirty="0" smtClean="0"/>
                        <a:t>설정에 따라 기존의 값을 쓸지 </a:t>
                      </a:r>
                      <a:r>
                        <a:rPr lang="ko-KR" altLang="en-US" sz="1050" b="0" baseline="0" dirty="0" err="1" smtClean="0"/>
                        <a:t>오버라이드</a:t>
                      </a:r>
                      <a:r>
                        <a:rPr lang="ko-KR" altLang="en-US" sz="1050" b="0" baseline="0" dirty="0" smtClean="0"/>
                        <a:t> 된 값을 사용할지 </a:t>
                      </a:r>
                      <a:r>
                        <a:rPr lang="ko-KR" altLang="en-US" sz="1050" b="0" baseline="0" dirty="0" err="1" smtClean="0"/>
                        <a:t>설정할수</a:t>
                      </a:r>
                      <a:r>
                        <a:rPr lang="ko-KR" altLang="en-US" sz="1050" b="0" baseline="0" dirty="0" smtClean="0"/>
                        <a:t> 있다</a:t>
                      </a:r>
                      <a:r>
                        <a:rPr lang="en-US" altLang="ko-KR" sz="1050" b="0" baseline="0" dirty="0" smtClean="0"/>
                        <a:t>.</a:t>
                      </a:r>
                      <a:endParaRPr lang="en-US" altLang="ko-KR" sz="105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타원 17"/>
          <p:cNvSpPr/>
          <p:nvPr/>
        </p:nvSpPr>
        <p:spPr>
          <a:xfrm>
            <a:off x="857224" y="1952451"/>
            <a:ext cx="785818" cy="14287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214414" y="3373328"/>
            <a:ext cx="785818" cy="14287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215206" y="4849877"/>
            <a:ext cx="785818" cy="142876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6 . Test Sample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(Basic)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이 샘플은 아무 처리가 되지 않은 기본 데이터에 대한 </a:t>
            </a:r>
            <a:r>
              <a:rPr lang="en-US" altLang="ko-KR" sz="2000" dirty="0" smtClean="0"/>
              <a:t>Read </a:t>
            </a:r>
            <a:r>
              <a:rPr lang="ko-KR" altLang="en-US" sz="2000" dirty="0" smtClean="0"/>
              <a:t>와 </a:t>
            </a:r>
            <a:r>
              <a:rPr lang="en-US" altLang="ko-KR" sz="2000" dirty="0" smtClean="0"/>
              <a:t>Write</a:t>
            </a:r>
            <a:r>
              <a:rPr lang="ko-KR" altLang="en-US" sz="2000" dirty="0" smtClean="0"/>
              <a:t>에 관하여 보여준다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dirty="0" smtClean="0"/>
              <a:t> </a:t>
            </a:r>
            <a:r>
              <a:rPr lang="ko-KR" altLang="en-US" sz="2400" dirty="0" smtClean="0"/>
              <a:t>요약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각각의 데이터</a:t>
            </a:r>
            <a:r>
              <a:rPr lang="en-US" altLang="ko-KR" sz="2000" dirty="0" smtClean="0"/>
              <a:t>( </a:t>
            </a:r>
            <a:r>
              <a:rPr lang="en-US" altLang="ko-KR" sz="2000" dirty="0" err="1" smtClean="0"/>
              <a:t>addr</a:t>
            </a:r>
            <a:r>
              <a:rPr lang="en-US" altLang="ko-KR" sz="2000" dirty="0" smtClean="0"/>
              <a:t>, ne, </a:t>
            </a:r>
            <a:r>
              <a:rPr lang="en-US" altLang="ko-KR" sz="2000" dirty="0" err="1" smtClean="0"/>
              <a:t>expline</a:t>
            </a:r>
            <a:r>
              <a:rPr lang="en-US" altLang="ko-KR" sz="2000" dirty="0" smtClean="0"/>
              <a:t>, dong, </a:t>
            </a:r>
            <a:r>
              <a:rPr lang="en-US" altLang="ko-KR" sz="2000" dirty="0" err="1" smtClean="0"/>
              <a:t>wbras_bsid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/>
              <a:t>ktipkookaddr</a:t>
            </a:r>
            <a:r>
              <a:rPr lang="en-US" altLang="ko-KR" sz="2000" dirty="0" smtClean="0"/>
              <a:t> )</a:t>
            </a:r>
            <a:r>
              <a:rPr lang="ko-KR" altLang="en-US" sz="2000" dirty="0" smtClean="0"/>
              <a:t>에 대한 </a:t>
            </a:r>
            <a:r>
              <a:rPr lang="en-US" altLang="ko-KR" sz="2000" dirty="0" smtClean="0"/>
              <a:t>Read</a:t>
            </a:r>
            <a:r>
              <a:rPr lang="ko-KR" altLang="en-US" sz="2000" dirty="0" smtClean="0"/>
              <a:t>와 데이터 처리후 </a:t>
            </a:r>
            <a:r>
              <a:rPr lang="en-US" altLang="ko-KR" sz="2000" dirty="0" err="1" smtClean="0"/>
              <a:t>Altibase</a:t>
            </a:r>
            <a:r>
              <a:rPr lang="en-US" altLang="ko-KR" sz="2000" dirty="0" smtClean="0"/>
              <a:t> Server</a:t>
            </a:r>
            <a:r>
              <a:rPr lang="ko-KR" altLang="en-US" sz="2000" dirty="0" smtClean="0"/>
              <a:t>에 </a:t>
            </a:r>
            <a:r>
              <a:rPr lang="en-US" altLang="ko-KR" sz="2000" dirty="0" smtClean="0"/>
              <a:t>Write</a:t>
            </a:r>
            <a:r>
              <a:rPr lang="ko-KR" altLang="en-US" sz="2000" dirty="0" smtClean="0"/>
              <a:t>가 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Exception, Skip, Retry, Log, Restart </a:t>
            </a:r>
            <a:r>
              <a:rPr lang="ko-KR" altLang="en-US" sz="2000" dirty="0" smtClean="0"/>
              <a:t>등 아무런 설정이 없이 사용된다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(Basic)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Neoss_test_1_basic Job </a:t>
            </a: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.</a:t>
            </a:r>
            <a:endParaRPr lang="ko-KR" altLang="en-US" sz="24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224" y="2714620"/>
          <a:ext cx="714380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143008"/>
                <a:gridCol w="1143008"/>
                <a:gridCol w="3357586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Write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Option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en-US" altLang="ko-KR" sz="1200" dirty="0" err="1" smtClean="0"/>
                        <a:t>Addr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2"/>
                      </a:pPr>
                      <a:r>
                        <a:rPr lang="en-US" altLang="ko-KR" sz="1200" dirty="0" smtClean="0"/>
                        <a:t>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3"/>
                      </a:pPr>
                      <a:r>
                        <a:rPr lang="en-US" altLang="ko-KR" sz="1200" dirty="0" err="1" smtClean="0"/>
                        <a:t>Expline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4.  </a:t>
                      </a:r>
                      <a:r>
                        <a:rPr lang="en-US" altLang="ko-KR" sz="1200" dirty="0" err="1" smtClean="0"/>
                        <a:t>Wbras_bsid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5"/>
                      </a:pPr>
                      <a:r>
                        <a:rPr lang="en-US" altLang="ko-KR" sz="1200" dirty="0" smtClean="0"/>
                        <a:t>Dong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 startAt="6"/>
                      </a:pPr>
                      <a:r>
                        <a:rPr lang="en-US" altLang="ko-KR" sz="1200" dirty="0" err="1" smtClean="0"/>
                        <a:t>Ktipkookaddr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실행순서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 – 2 – (Exception)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Test Sample</a:t>
            </a:r>
            <a:r>
              <a:rPr lang="en-US" altLang="ko-KR" sz="3200" dirty="0" smtClean="0"/>
              <a:t>(Basic)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(Basic)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85720" y="2428868"/>
            <a:ext cx="107157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860" y="3143248"/>
            <a:ext cx="104743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4857752" y="2357430"/>
            <a:ext cx="928694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READ</a:t>
            </a:r>
          </a:p>
        </p:txBody>
      </p:sp>
      <p:cxnSp>
        <p:nvCxnSpPr>
          <p:cNvPr id="46" name="직선 화살표 연결선 45"/>
          <p:cNvCxnSpPr>
            <a:endCxn id="24" idx="1"/>
          </p:cNvCxnSpPr>
          <p:nvPr/>
        </p:nvCxnSpPr>
        <p:spPr>
          <a:xfrm>
            <a:off x="4357686" y="2643182"/>
            <a:ext cx="500066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786314" y="4357669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WRITE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000892" y="1714488"/>
            <a:ext cx="1143008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Log</a:t>
            </a:r>
          </a:p>
        </p:txBody>
      </p:sp>
      <p:cxnSp>
        <p:nvCxnSpPr>
          <p:cNvPr id="81" name="직선 화살표 연결선 80"/>
          <p:cNvCxnSpPr>
            <a:stCxn id="27" idx="2"/>
            <a:endCxn id="94" idx="1"/>
          </p:cNvCxnSpPr>
          <p:nvPr/>
        </p:nvCxnSpPr>
        <p:spPr>
          <a:xfrm rot="16200000" flipH="1">
            <a:off x="5464963" y="4786309"/>
            <a:ext cx="857281" cy="114300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순서도: 저장 데이터 48"/>
          <p:cNvSpPr>
            <a:spLocks noChangeAspect="1"/>
          </p:cNvSpPr>
          <p:nvPr/>
        </p:nvSpPr>
        <p:spPr>
          <a:xfrm>
            <a:off x="2357422" y="271462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ADDR</a:t>
            </a:r>
            <a:endParaRPr lang="ko-KR" altLang="en-US" sz="1000" dirty="0"/>
          </a:p>
        </p:txBody>
      </p:sp>
      <p:sp>
        <p:nvSpPr>
          <p:cNvPr id="50" name="순서도: 저장 데이터 49"/>
          <p:cNvSpPr>
            <a:spLocks noChangeAspect="1"/>
          </p:cNvSpPr>
          <p:nvPr/>
        </p:nvSpPr>
        <p:spPr>
          <a:xfrm>
            <a:off x="2357422" y="3357562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순서도: 저장 데이터 53"/>
          <p:cNvSpPr>
            <a:spLocks noChangeAspect="1"/>
          </p:cNvSpPr>
          <p:nvPr/>
        </p:nvSpPr>
        <p:spPr>
          <a:xfrm>
            <a:off x="2357422" y="4000504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순서도: 저장 데이터 55"/>
          <p:cNvSpPr>
            <a:spLocks noChangeAspect="1"/>
          </p:cNvSpPr>
          <p:nvPr/>
        </p:nvSpPr>
        <p:spPr>
          <a:xfrm>
            <a:off x="2357422" y="4643446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WBRAS_BSID</a:t>
            </a:r>
            <a:endParaRPr lang="ko-KR" altLang="en-US" sz="1000" dirty="0"/>
          </a:p>
        </p:txBody>
      </p:sp>
      <p:sp>
        <p:nvSpPr>
          <p:cNvPr id="57" name="순서도: 저장 데이터 56"/>
          <p:cNvSpPr>
            <a:spLocks noChangeAspect="1"/>
          </p:cNvSpPr>
          <p:nvPr/>
        </p:nvSpPr>
        <p:spPr>
          <a:xfrm>
            <a:off x="2357422" y="5286388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DONG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8" name="순서도: 저장 데이터 57"/>
          <p:cNvSpPr>
            <a:spLocks noChangeAspect="1"/>
          </p:cNvSpPr>
          <p:nvPr/>
        </p:nvSpPr>
        <p:spPr>
          <a:xfrm>
            <a:off x="2357422" y="592933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KTIPKOOKADDR</a:t>
            </a:r>
            <a:endParaRPr lang="ko-KR" altLang="en-US" sz="1000" dirty="0"/>
          </a:p>
        </p:txBody>
      </p:sp>
      <p:sp>
        <p:nvSpPr>
          <p:cNvPr id="94" name="순서도: 자기 디스크 93"/>
          <p:cNvSpPr/>
          <p:nvPr/>
        </p:nvSpPr>
        <p:spPr>
          <a:xfrm>
            <a:off x="6000760" y="5786454"/>
            <a:ext cx="928694" cy="78581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101" name="직선 연결선 100"/>
          <p:cNvCxnSpPr>
            <a:stCxn id="49" idx="3"/>
          </p:cNvCxnSpPr>
          <p:nvPr/>
        </p:nvCxnSpPr>
        <p:spPr>
          <a:xfrm flipV="1">
            <a:off x="3845714" y="2889519"/>
            <a:ext cx="511972" cy="36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50" idx="3"/>
          </p:cNvCxnSpPr>
          <p:nvPr/>
        </p:nvCxnSpPr>
        <p:spPr>
          <a:xfrm>
            <a:off x="3845714" y="3536157"/>
            <a:ext cx="511972" cy="4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54" idx="3"/>
          </p:cNvCxnSpPr>
          <p:nvPr/>
        </p:nvCxnSpPr>
        <p:spPr>
          <a:xfrm flipV="1">
            <a:off x="3845714" y="4174912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56" idx="3"/>
          </p:cNvCxnSpPr>
          <p:nvPr/>
        </p:nvCxnSpPr>
        <p:spPr>
          <a:xfrm flipV="1">
            <a:off x="3845714" y="4817854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57" idx="3"/>
          </p:cNvCxnSpPr>
          <p:nvPr/>
        </p:nvCxnSpPr>
        <p:spPr>
          <a:xfrm flipV="1">
            <a:off x="3845714" y="5460796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58" idx="3"/>
          </p:cNvCxnSpPr>
          <p:nvPr/>
        </p:nvCxnSpPr>
        <p:spPr>
          <a:xfrm flipV="1">
            <a:off x="3845714" y="6103738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rot="5400000" flipH="1" flipV="1">
            <a:off x="2643174" y="4357694"/>
            <a:ext cx="342902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57" idx="2"/>
            <a:endCxn id="58" idx="0"/>
          </p:cNvCxnSpPr>
          <p:nvPr/>
        </p:nvCxnSpPr>
        <p:spPr>
          <a:xfrm rot="5400000">
            <a:off x="3107521" y="5786454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56" idx="2"/>
            <a:endCxn id="57" idx="0"/>
          </p:cNvCxnSpPr>
          <p:nvPr/>
        </p:nvCxnSpPr>
        <p:spPr>
          <a:xfrm rot="5400000">
            <a:off x="3107521" y="5143512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>
            <a:stCxn id="49" idx="2"/>
            <a:endCxn id="50" idx="0"/>
          </p:cNvCxnSpPr>
          <p:nvPr/>
        </p:nvCxnSpPr>
        <p:spPr>
          <a:xfrm rot="5400000">
            <a:off x="3107521" y="3214686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>
            <a:stCxn id="50" idx="2"/>
            <a:endCxn id="54" idx="0"/>
          </p:cNvCxnSpPr>
          <p:nvPr/>
        </p:nvCxnSpPr>
        <p:spPr>
          <a:xfrm rot="5400000">
            <a:off x="3107521" y="3857628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>
            <a:stCxn id="54" idx="2"/>
            <a:endCxn id="56" idx="0"/>
          </p:cNvCxnSpPr>
          <p:nvPr/>
        </p:nvCxnSpPr>
        <p:spPr>
          <a:xfrm rot="5400000">
            <a:off x="3107521" y="4500570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27" idx="3"/>
            <a:endCxn id="43" idx="2"/>
          </p:cNvCxnSpPr>
          <p:nvPr/>
        </p:nvCxnSpPr>
        <p:spPr>
          <a:xfrm flipV="1">
            <a:off x="5857884" y="2214554"/>
            <a:ext cx="1714512" cy="2428867"/>
          </a:xfrm>
          <a:prstGeom prst="bentConnector2">
            <a:avLst/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24" idx="2"/>
            <a:endCxn id="27" idx="0"/>
          </p:cNvCxnSpPr>
          <p:nvPr/>
        </p:nvCxnSpPr>
        <p:spPr>
          <a:xfrm rot="5400000">
            <a:off x="4607732" y="3643301"/>
            <a:ext cx="1428735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20" idx="3"/>
            <a:endCxn id="49" idx="0"/>
          </p:cNvCxnSpPr>
          <p:nvPr/>
        </p:nvCxnSpPr>
        <p:spPr>
          <a:xfrm>
            <a:off x="1357290" y="2643182"/>
            <a:ext cx="1893107" cy="71438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>
            <a:stCxn id="22" idx="0"/>
            <a:endCxn id="20" idx="2"/>
          </p:cNvCxnSpPr>
          <p:nvPr/>
        </p:nvCxnSpPr>
        <p:spPr>
          <a:xfrm rot="16200000" flipV="1">
            <a:off x="684664" y="2994337"/>
            <a:ext cx="285752" cy="120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 flipH="1">
            <a:off x="6572264" y="4357694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sp>
        <p:nvSpPr>
          <p:cNvPr id="175" name="TextBox 174"/>
          <p:cNvSpPr txBox="1"/>
          <p:nvPr/>
        </p:nvSpPr>
        <p:spPr>
          <a:xfrm flipH="1">
            <a:off x="5929322" y="264318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graphicFrame>
        <p:nvGraphicFramePr>
          <p:cNvPr id="180" name="표 179"/>
          <p:cNvGraphicFramePr>
            <a:graphicFrameLocks noGrp="1"/>
          </p:cNvGraphicFramePr>
          <p:nvPr/>
        </p:nvGraphicFramePr>
        <p:xfrm>
          <a:off x="7143768" y="5857892"/>
          <a:ext cx="1785950" cy="731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92975"/>
                <a:gridCol w="892975"/>
              </a:tblGrid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Error</a:t>
                      </a:r>
                      <a:r>
                        <a:rPr lang="en-US" altLang="ko-KR" sz="1000" baseline="0" dirty="0" smtClean="0"/>
                        <a:t> Data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Data</a:t>
                      </a:r>
                      <a:endParaRPr lang="ko-KR" alt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" name="순서도: 저장 데이터 175"/>
          <p:cNvSpPr>
            <a:spLocks noChangeAspect="1"/>
          </p:cNvSpPr>
          <p:nvPr/>
        </p:nvSpPr>
        <p:spPr>
          <a:xfrm>
            <a:off x="7263033" y="5929330"/>
            <a:ext cx="714380" cy="142876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7" name="순서도: 저장 데이터 176"/>
          <p:cNvSpPr>
            <a:spLocks noChangeAspect="1"/>
          </p:cNvSpPr>
          <p:nvPr/>
        </p:nvSpPr>
        <p:spPr>
          <a:xfrm>
            <a:off x="7286682" y="6286520"/>
            <a:ext cx="714342" cy="14287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51" name="직선 연결선 50"/>
          <p:cNvCxnSpPr>
            <a:stCxn id="49" idx="1"/>
          </p:cNvCxnSpPr>
          <p:nvPr/>
        </p:nvCxnSpPr>
        <p:spPr>
          <a:xfrm rot="10800000">
            <a:off x="2012138" y="2888725"/>
            <a:ext cx="345284" cy="44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50" idx="1"/>
          </p:cNvCxnSpPr>
          <p:nvPr/>
        </p:nvCxnSpPr>
        <p:spPr>
          <a:xfrm rot="10800000">
            <a:off x="2012138" y="3535855"/>
            <a:ext cx="345284" cy="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54" idx="1"/>
          </p:cNvCxnSpPr>
          <p:nvPr/>
        </p:nvCxnSpPr>
        <p:spPr>
          <a:xfrm rot="10800000">
            <a:off x="2024044" y="4174119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stCxn id="56" idx="1"/>
          </p:cNvCxnSpPr>
          <p:nvPr/>
        </p:nvCxnSpPr>
        <p:spPr>
          <a:xfrm rot="10800000">
            <a:off x="2024044" y="4817061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57" idx="1"/>
          </p:cNvCxnSpPr>
          <p:nvPr/>
        </p:nvCxnSpPr>
        <p:spPr>
          <a:xfrm rot="10800000">
            <a:off x="2024044" y="5460003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58" idx="1"/>
          </p:cNvCxnSpPr>
          <p:nvPr/>
        </p:nvCxnSpPr>
        <p:spPr>
          <a:xfrm rot="10800000">
            <a:off x="2024044" y="6102945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 flipH="1" flipV="1">
            <a:off x="377660" y="4504514"/>
            <a:ext cx="3261706" cy="16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43" idx="1"/>
            <a:endCxn id="20" idx="0"/>
          </p:cNvCxnSpPr>
          <p:nvPr/>
        </p:nvCxnSpPr>
        <p:spPr>
          <a:xfrm rot="10800000" flipV="1">
            <a:off x="821506" y="1964520"/>
            <a:ext cx="6179387" cy="464347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29"/>
          <p:cNvCxnSpPr>
            <a:stCxn id="24" idx="3"/>
          </p:cNvCxnSpPr>
          <p:nvPr/>
        </p:nvCxnSpPr>
        <p:spPr>
          <a:xfrm flipV="1">
            <a:off x="5786446" y="2214563"/>
            <a:ext cx="1571637" cy="428619"/>
          </a:xfrm>
          <a:prstGeom prst="bentConnector3">
            <a:avLst>
              <a:gd name="adj1" fmla="val 98652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 flipH="1">
            <a:off x="3929058" y="1968333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Job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(Skip)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이 샘플은 데이터의 </a:t>
            </a:r>
            <a:r>
              <a:rPr lang="en-US" altLang="ko-KR" sz="2000" dirty="0" smtClean="0"/>
              <a:t>Read </a:t>
            </a:r>
            <a:r>
              <a:rPr lang="ko-KR" altLang="en-US" sz="2000" dirty="0" smtClean="0"/>
              <a:t>과정에 일어나는 </a:t>
            </a:r>
            <a:r>
              <a:rPr lang="en-US" altLang="ko-KR" sz="2000" dirty="0" smtClean="0"/>
              <a:t>Exception </a:t>
            </a:r>
            <a:r>
              <a:rPr lang="ko-KR" altLang="en-US" sz="2000" dirty="0" smtClean="0"/>
              <a:t>에 대한 처리를 하는 </a:t>
            </a:r>
            <a:r>
              <a:rPr lang="en-US" altLang="ko-KR" sz="2000" dirty="0" smtClean="0"/>
              <a:t>Skip </a:t>
            </a:r>
            <a:r>
              <a:rPr lang="ko-KR" altLang="en-US" sz="2000" dirty="0" smtClean="0"/>
              <a:t>에 관하여 보여준다</a:t>
            </a:r>
            <a:r>
              <a:rPr lang="en-US" altLang="ko-KR" sz="2000" dirty="0" smtClean="0"/>
              <a:t>.</a:t>
            </a:r>
            <a:endParaRPr lang="en-US" altLang="ko-KR" sz="2400" dirty="0" smtClean="0"/>
          </a:p>
          <a:p>
            <a:r>
              <a:rPr lang="en-US" altLang="ko-KR" dirty="0" smtClean="0"/>
              <a:t> </a:t>
            </a:r>
            <a:r>
              <a:rPr lang="ko-KR" altLang="en-US" sz="2400" dirty="0" smtClean="0"/>
              <a:t>요약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각각의 </a:t>
            </a:r>
            <a:r>
              <a:rPr lang="en-US" altLang="ko-KR" sz="2000" dirty="0" smtClean="0"/>
              <a:t>Step</a:t>
            </a:r>
            <a:r>
              <a:rPr lang="ko-KR" altLang="en-US" sz="2000" dirty="0" smtClean="0"/>
              <a:t>을 설정할때 </a:t>
            </a:r>
            <a:r>
              <a:rPr lang="en-US" altLang="ko-KR" sz="2000" dirty="0" smtClean="0"/>
              <a:t>Skip-limit</a:t>
            </a:r>
            <a:r>
              <a:rPr lang="ko-KR" altLang="en-US" sz="2000" dirty="0" smtClean="0"/>
              <a:t>를 설정 후 </a:t>
            </a:r>
            <a:r>
              <a:rPr lang="en-US" altLang="ko-KR" sz="2000" dirty="0" err="1" smtClean="0"/>
              <a:t>Skippable</a:t>
            </a:r>
            <a:r>
              <a:rPr lang="en-US" altLang="ko-KR" sz="2000" dirty="0" smtClean="0"/>
              <a:t>-exception-classes</a:t>
            </a:r>
            <a:r>
              <a:rPr lang="ko-KR" altLang="en-US" sz="2000" dirty="0" smtClean="0"/>
              <a:t>를 이용하여 </a:t>
            </a:r>
            <a:r>
              <a:rPr lang="en-US" altLang="ko-KR" sz="2000" dirty="0" smtClean="0"/>
              <a:t>Skip</a:t>
            </a:r>
            <a:r>
              <a:rPr lang="ko-KR" altLang="en-US" sz="2000" dirty="0" smtClean="0"/>
              <a:t>되어야 할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을 설정하고 </a:t>
            </a:r>
            <a:r>
              <a:rPr lang="en-US" altLang="ko-KR" sz="2000" dirty="0" smtClean="0"/>
              <a:t>Fatal-exception-classes</a:t>
            </a:r>
            <a:r>
              <a:rPr lang="ko-KR" altLang="en-US" sz="2000" dirty="0" smtClean="0"/>
              <a:t>를 통해 </a:t>
            </a:r>
            <a:r>
              <a:rPr lang="en-US" altLang="ko-KR" sz="2000" dirty="0" smtClean="0"/>
              <a:t>Skip</a:t>
            </a:r>
            <a:r>
              <a:rPr lang="ko-KR" altLang="en-US" sz="2000" dirty="0" smtClean="0"/>
              <a:t>되지 않고 무조건 예외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처리되어야 할 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을 설정한다</a:t>
            </a:r>
            <a:r>
              <a:rPr lang="en-US" altLang="ko-KR" sz="2000" dirty="0" smtClean="0"/>
              <a:t>.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>
              <a:buNone/>
            </a:pPr>
            <a:endParaRPr lang="en-US" altLang="ko-KR" sz="2000" dirty="0" smtClean="0"/>
          </a:p>
          <a:p>
            <a:pPr lvl="1"/>
            <a:r>
              <a:rPr lang="en-US" altLang="ko-KR" sz="2000" dirty="0" smtClean="0"/>
              <a:t>Skip </a:t>
            </a:r>
            <a:r>
              <a:rPr lang="ko-KR" altLang="en-US" sz="2000" dirty="0" smtClean="0"/>
              <a:t>설정은 </a:t>
            </a:r>
            <a:r>
              <a:rPr lang="en-US" altLang="ko-KR" sz="2000" dirty="0" smtClean="0"/>
              <a:t>Read</a:t>
            </a:r>
            <a:r>
              <a:rPr lang="ko-KR" altLang="en-US" sz="2000" dirty="0" smtClean="0"/>
              <a:t>중 예외상황에 대한 설정만 가능하며 </a:t>
            </a:r>
            <a:r>
              <a:rPr lang="en-US" altLang="ko-KR" sz="2000" dirty="0" smtClean="0"/>
              <a:t>Write</a:t>
            </a:r>
            <a:r>
              <a:rPr lang="ko-KR" altLang="en-US" sz="2000" dirty="0" smtClean="0"/>
              <a:t>중의 설정에는 영향을 미치지 못한다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429132"/>
            <a:ext cx="4572032" cy="11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(Skip)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 Neoss_test_2_ExceptionSkip Job </a:t>
            </a: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.</a:t>
            </a:r>
            <a:endParaRPr lang="ko-KR" altLang="en-US" sz="24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224" y="2714620"/>
          <a:ext cx="714380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143008"/>
                <a:gridCol w="1143008"/>
                <a:gridCol w="3357586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Write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Option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en-US" altLang="ko-KR" sz="1200" dirty="0" err="1" smtClean="0"/>
                        <a:t>Addr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2"/>
                      </a:pPr>
                      <a:r>
                        <a:rPr lang="en-US" altLang="ko-KR" sz="1200" dirty="0" smtClean="0"/>
                        <a:t>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3"/>
                      </a:pPr>
                      <a:r>
                        <a:rPr lang="en-US" altLang="ko-KR" sz="1200" dirty="0" err="1" smtClean="0"/>
                        <a:t>Expline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4.    </a:t>
                      </a:r>
                      <a:r>
                        <a:rPr lang="en-US" altLang="ko-KR" sz="1200" dirty="0" err="1" smtClean="0"/>
                        <a:t>Wbras_bsid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5"/>
                      </a:pPr>
                      <a:r>
                        <a:rPr lang="en-US" altLang="ko-KR" sz="1200" dirty="0" smtClean="0"/>
                        <a:t>Dong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 startAt="6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Ktipkookaddr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실행순서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 – 2</a:t>
                      </a:r>
                      <a:r>
                        <a:rPr lang="en-US" altLang="ko-KR" sz="1200" baseline="0" dirty="0" smtClean="0"/>
                        <a:t> – 3 – 4 – 5 – 6 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Test Sample</a:t>
            </a:r>
            <a:r>
              <a:rPr lang="en-US" altLang="ko-KR" sz="2800" dirty="0" smtClean="0"/>
              <a:t>(Skip)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(Skip)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85720" y="2428868"/>
            <a:ext cx="107157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860" y="3143248"/>
            <a:ext cx="104743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4857752" y="2357430"/>
            <a:ext cx="928694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READ</a:t>
            </a:r>
          </a:p>
        </p:txBody>
      </p:sp>
      <p:cxnSp>
        <p:nvCxnSpPr>
          <p:cNvPr id="30" name="직선 화살표 연결선 29"/>
          <p:cNvCxnSpPr>
            <a:stCxn id="24" idx="3"/>
            <a:endCxn id="149" idx="1"/>
          </p:cNvCxnSpPr>
          <p:nvPr/>
        </p:nvCxnSpPr>
        <p:spPr>
          <a:xfrm>
            <a:off x="5786446" y="2643182"/>
            <a:ext cx="428628" cy="678661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24" idx="1"/>
          </p:cNvCxnSpPr>
          <p:nvPr/>
        </p:nvCxnSpPr>
        <p:spPr>
          <a:xfrm>
            <a:off x="4357686" y="2643182"/>
            <a:ext cx="500066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786314" y="4357669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WRITE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000892" y="1714488"/>
            <a:ext cx="1143008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Log</a:t>
            </a:r>
          </a:p>
        </p:txBody>
      </p:sp>
      <p:cxnSp>
        <p:nvCxnSpPr>
          <p:cNvPr id="81" name="직선 화살표 연결선 80"/>
          <p:cNvCxnSpPr>
            <a:stCxn id="27" idx="2"/>
            <a:endCxn id="94" idx="1"/>
          </p:cNvCxnSpPr>
          <p:nvPr/>
        </p:nvCxnSpPr>
        <p:spPr>
          <a:xfrm rot="16200000" flipH="1">
            <a:off x="5464963" y="4786309"/>
            <a:ext cx="857281" cy="114300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순서도: 저장 데이터 48"/>
          <p:cNvSpPr>
            <a:spLocks noChangeAspect="1"/>
          </p:cNvSpPr>
          <p:nvPr/>
        </p:nvSpPr>
        <p:spPr>
          <a:xfrm>
            <a:off x="2357422" y="271462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ADDR</a:t>
            </a:r>
            <a:endParaRPr lang="ko-KR" altLang="en-US" sz="1000" dirty="0"/>
          </a:p>
        </p:txBody>
      </p:sp>
      <p:sp>
        <p:nvSpPr>
          <p:cNvPr id="50" name="순서도: 저장 데이터 49"/>
          <p:cNvSpPr>
            <a:spLocks noChangeAspect="1"/>
          </p:cNvSpPr>
          <p:nvPr/>
        </p:nvSpPr>
        <p:spPr>
          <a:xfrm>
            <a:off x="2357422" y="3357562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순서도: 저장 데이터 53"/>
          <p:cNvSpPr>
            <a:spLocks noChangeAspect="1"/>
          </p:cNvSpPr>
          <p:nvPr/>
        </p:nvSpPr>
        <p:spPr>
          <a:xfrm>
            <a:off x="2357422" y="4000504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순서도: 저장 데이터 55"/>
          <p:cNvSpPr>
            <a:spLocks noChangeAspect="1"/>
          </p:cNvSpPr>
          <p:nvPr/>
        </p:nvSpPr>
        <p:spPr>
          <a:xfrm>
            <a:off x="2357422" y="4643446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WBRAS_BSID</a:t>
            </a:r>
            <a:endParaRPr lang="ko-KR" altLang="en-US" sz="1000" dirty="0"/>
          </a:p>
        </p:txBody>
      </p:sp>
      <p:sp>
        <p:nvSpPr>
          <p:cNvPr id="57" name="순서도: 저장 데이터 56"/>
          <p:cNvSpPr>
            <a:spLocks noChangeAspect="1"/>
          </p:cNvSpPr>
          <p:nvPr/>
        </p:nvSpPr>
        <p:spPr>
          <a:xfrm>
            <a:off x="2357422" y="5286388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DONG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8" name="순서도: 저장 데이터 57"/>
          <p:cNvSpPr>
            <a:spLocks noChangeAspect="1"/>
          </p:cNvSpPr>
          <p:nvPr/>
        </p:nvSpPr>
        <p:spPr>
          <a:xfrm>
            <a:off x="2357422" y="592933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KTIPKOOKADDR</a:t>
            </a:r>
            <a:endParaRPr lang="ko-KR" altLang="en-US" sz="1000" dirty="0"/>
          </a:p>
        </p:txBody>
      </p:sp>
      <p:sp>
        <p:nvSpPr>
          <p:cNvPr id="94" name="순서도: 자기 디스크 93"/>
          <p:cNvSpPr/>
          <p:nvPr/>
        </p:nvSpPr>
        <p:spPr>
          <a:xfrm>
            <a:off x="6000760" y="5786454"/>
            <a:ext cx="928694" cy="78581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101" name="직선 연결선 100"/>
          <p:cNvCxnSpPr>
            <a:stCxn id="49" idx="3"/>
          </p:cNvCxnSpPr>
          <p:nvPr/>
        </p:nvCxnSpPr>
        <p:spPr>
          <a:xfrm flipV="1">
            <a:off x="3845714" y="2889519"/>
            <a:ext cx="511972" cy="36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50" idx="3"/>
          </p:cNvCxnSpPr>
          <p:nvPr/>
        </p:nvCxnSpPr>
        <p:spPr>
          <a:xfrm>
            <a:off x="3845714" y="3536157"/>
            <a:ext cx="511972" cy="4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54" idx="3"/>
          </p:cNvCxnSpPr>
          <p:nvPr/>
        </p:nvCxnSpPr>
        <p:spPr>
          <a:xfrm flipV="1">
            <a:off x="3845714" y="4174912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56" idx="3"/>
          </p:cNvCxnSpPr>
          <p:nvPr/>
        </p:nvCxnSpPr>
        <p:spPr>
          <a:xfrm flipV="1">
            <a:off x="3845714" y="4817854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57" idx="3"/>
          </p:cNvCxnSpPr>
          <p:nvPr/>
        </p:nvCxnSpPr>
        <p:spPr>
          <a:xfrm flipV="1">
            <a:off x="3845714" y="5460796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58" idx="3"/>
          </p:cNvCxnSpPr>
          <p:nvPr/>
        </p:nvCxnSpPr>
        <p:spPr>
          <a:xfrm flipV="1">
            <a:off x="3845714" y="6103738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rot="5400000" flipH="1" flipV="1">
            <a:off x="2643174" y="4357694"/>
            <a:ext cx="342902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57" idx="2"/>
            <a:endCxn id="58" idx="0"/>
          </p:cNvCxnSpPr>
          <p:nvPr/>
        </p:nvCxnSpPr>
        <p:spPr>
          <a:xfrm rot="5400000">
            <a:off x="3107521" y="5786454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56" idx="2"/>
            <a:endCxn id="57" idx="0"/>
          </p:cNvCxnSpPr>
          <p:nvPr/>
        </p:nvCxnSpPr>
        <p:spPr>
          <a:xfrm rot="5400000">
            <a:off x="3107521" y="5143512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>
            <a:stCxn id="49" idx="2"/>
            <a:endCxn id="50" idx="0"/>
          </p:cNvCxnSpPr>
          <p:nvPr/>
        </p:nvCxnSpPr>
        <p:spPr>
          <a:xfrm rot="5400000">
            <a:off x="3107521" y="3214686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>
            <a:stCxn id="50" idx="2"/>
            <a:endCxn id="54" idx="0"/>
          </p:cNvCxnSpPr>
          <p:nvPr/>
        </p:nvCxnSpPr>
        <p:spPr>
          <a:xfrm rot="5400000">
            <a:off x="3107521" y="3857628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>
            <a:stCxn id="54" idx="2"/>
            <a:endCxn id="56" idx="0"/>
          </p:cNvCxnSpPr>
          <p:nvPr/>
        </p:nvCxnSpPr>
        <p:spPr>
          <a:xfrm rot="5400000">
            <a:off x="3107521" y="4500570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27" idx="3"/>
            <a:endCxn id="43" idx="2"/>
          </p:cNvCxnSpPr>
          <p:nvPr/>
        </p:nvCxnSpPr>
        <p:spPr>
          <a:xfrm flipV="1">
            <a:off x="5857884" y="2214554"/>
            <a:ext cx="1714512" cy="2428867"/>
          </a:xfrm>
          <a:prstGeom prst="bentConnector2">
            <a:avLst/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24" idx="2"/>
            <a:endCxn id="27" idx="0"/>
          </p:cNvCxnSpPr>
          <p:nvPr/>
        </p:nvCxnSpPr>
        <p:spPr>
          <a:xfrm rot="5400000">
            <a:off x="4607732" y="3643301"/>
            <a:ext cx="1428735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20" idx="3"/>
            <a:endCxn id="49" idx="0"/>
          </p:cNvCxnSpPr>
          <p:nvPr/>
        </p:nvCxnSpPr>
        <p:spPr>
          <a:xfrm>
            <a:off x="1357290" y="2643182"/>
            <a:ext cx="1893107" cy="71438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>
            <a:stCxn id="22" idx="0"/>
            <a:endCxn id="20" idx="2"/>
          </p:cNvCxnSpPr>
          <p:nvPr/>
        </p:nvCxnSpPr>
        <p:spPr>
          <a:xfrm rot="16200000" flipV="1">
            <a:off x="684664" y="2994337"/>
            <a:ext cx="285752" cy="120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 flipH="1">
            <a:off x="6572264" y="4357694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sp>
        <p:nvSpPr>
          <p:cNvPr id="175" name="TextBox 174"/>
          <p:cNvSpPr txBox="1"/>
          <p:nvPr/>
        </p:nvSpPr>
        <p:spPr>
          <a:xfrm flipH="1">
            <a:off x="6215074" y="242886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[Over] Exception</a:t>
            </a:r>
          </a:p>
        </p:txBody>
      </p:sp>
      <p:graphicFrame>
        <p:nvGraphicFramePr>
          <p:cNvPr id="180" name="표 179"/>
          <p:cNvGraphicFramePr>
            <a:graphicFrameLocks noGrp="1"/>
          </p:cNvGraphicFramePr>
          <p:nvPr/>
        </p:nvGraphicFramePr>
        <p:xfrm>
          <a:off x="7143768" y="5857892"/>
          <a:ext cx="1785950" cy="731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92975"/>
                <a:gridCol w="892975"/>
              </a:tblGrid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Error</a:t>
                      </a:r>
                      <a:r>
                        <a:rPr lang="en-US" altLang="ko-KR" sz="1000" baseline="0" dirty="0" smtClean="0"/>
                        <a:t> Data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Data</a:t>
                      </a:r>
                      <a:endParaRPr lang="ko-KR" alt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" name="순서도: 저장 데이터 175"/>
          <p:cNvSpPr>
            <a:spLocks noChangeAspect="1"/>
          </p:cNvSpPr>
          <p:nvPr/>
        </p:nvSpPr>
        <p:spPr>
          <a:xfrm>
            <a:off x="7263033" y="5929330"/>
            <a:ext cx="714380" cy="142876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7" name="순서도: 저장 데이터 176"/>
          <p:cNvSpPr>
            <a:spLocks noChangeAspect="1"/>
          </p:cNvSpPr>
          <p:nvPr/>
        </p:nvSpPr>
        <p:spPr>
          <a:xfrm>
            <a:off x="7286682" y="6286520"/>
            <a:ext cx="714342" cy="14287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48" name="직선 화살표 연결선 47"/>
          <p:cNvCxnSpPr>
            <a:stCxn id="97" idx="3"/>
          </p:cNvCxnSpPr>
          <p:nvPr/>
        </p:nvCxnSpPr>
        <p:spPr>
          <a:xfrm flipV="1">
            <a:off x="1285852" y="3787780"/>
            <a:ext cx="714377" cy="141286"/>
          </a:xfrm>
          <a:prstGeom prst="bentConnector3">
            <a:avLst>
              <a:gd name="adj1" fmla="val 5000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49" idx="1"/>
          </p:cNvCxnSpPr>
          <p:nvPr/>
        </p:nvCxnSpPr>
        <p:spPr>
          <a:xfrm rot="10800000">
            <a:off x="2012138" y="2888725"/>
            <a:ext cx="345284" cy="44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50" idx="1"/>
          </p:cNvCxnSpPr>
          <p:nvPr/>
        </p:nvCxnSpPr>
        <p:spPr>
          <a:xfrm rot="10800000">
            <a:off x="2012138" y="3535855"/>
            <a:ext cx="345284" cy="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54" idx="1"/>
          </p:cNvCxnSpPr>
          <p:nvPr/>
        </p:nvCxnSpPr>
        <p:spPr>
          <a:xfrm rot="10800000">
            <a:off x="2024044" y="4174119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stCxn id="56" idx="1"/>
          </p:cNvCxnSpPr>
          <p:nvPr/>
        </p:nvCxnSpPr>
        <p:spPr>
          <a:xfrm rot="10800000">
            <a:off x="2024044" y="4817061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57" idx="1"/>
          </p:cNvCxnSpPr>
          <p:nvPr/>
        </p:nvCxnSpPr>
        <p:spPr>
          <a:xfrm rot="10800000">
            <a:off x="2024044" y="5460003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58" idx="1"/>
          </p:cNvCxnSpPr>
          <p:nvPr/>
        </p:nvCxnSpPr>
        <p:spPr>
          <a:xfrm rot="10800000">
            <a:off x="2024044" y="6102945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 flipH="1" flipV="1">
            <a:off x="377660" y="4504514"/>
            <a:ext cx="3261706" cy="16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직사각형 96"/>
          <p:cNvSpPr/>
          <p:nvPr/>
        </p:nvSpPr>
        <p:spPr>
          <a:xfrm>
            <a:off x="214282" y="3786190"/>
            <a:ext cx="107157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2"/>
                </a:solidFill>
              </a:rPr>
              <a:t>Option</a:t>
            </a:r>
            <a:endParaRPr lang="ko-KR" altLang="en-US" sz="1400" dirty="0">
              <a:solidFill>
                <a:schemeClr val="bg2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14282" y="4071942"/>
            <a:ext cx="1643074" cy="1357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 smtClean="0">
                <a:solidFill>
                  <a:schemeClr val="bg2"/>
                </a:solidFill>
              </a:rPr>
              <a:t>Skip-limit=“1000”</a:t>
            </a:r>
          </a:p>
          <a:p>
            <a:r>
              <a:rPr lang="en-US" altLang="ko-KR" sz="800" dirty="0" smtClean="0">
                <a:solidFill>
                  <a:schemeClr val="bg2"/>
                </a:solidFill>
              </a:rPr>
              <a:t>&lt;</a:t>
            </a:r>
            <a:r>
              <a:rPr lang="en-US" altLang="ko-KR" sz="800" dirty="0" err="1" smtClean="0">
                <a:solidFill>
                  <a:schemeClr val="bg2"/>
                </a:solidFill>
              </a:rPr>
              <a:t>Skippable</a:t>
            </a:r>
            <a:r>
              <a:rPr lang="en-US" altLang="ko-KR" sz="800" dirty="0" smtClean="0">
                <a:solidFill>
                  <a:schemeClr val="bg2"/>
                </a:solidFill>
              </a:rPr>
              <a:t>-</a:t>
            </a:r>
          </a:p>
          <a:p>
            <a:r>
              <a:rPr lang="en-US" altLang="ko-KR" sz="800" dirty="0" smtClean="0">
                <a:solidFill>
                  <a:schemeClr val="bg2"/>
                </a:solidFill>
              </a:rPr>
              <a:t>       exception-classes&gt;</a:t>
            </a:r>
          </a:p>
          <a:p>
            <a:r>
              <a:rPr lang="en-US" altLang="ko-KR" sz="800" b="1" dirty="0" err="1" smtClean="0">
                <a:solidFill>
                  <a:schemeClr val="bg2"/>
                </a:solidFill>
              </a:rPr>
              <a:t>Java.lang.Exception</a:t>
            </a:r>
            <a:endParaRPr lang="en-US" altLang="ko-KR" sz="800" b="1" dirty="0" smtClean="0">
              <a:solidFill>
                <a:schemeClr val="bg2"/>
              </a:solidFill>
            </a:endParaRPr>
          </a:p>
          <a:p>
            <a:r>
              <a:rPr lang="en-US" altLang="ko-KR" sz="800" dirty="0" smtClean="0">
                <a:solidFill>
                  <a:schemeClr val="bg2"/>
                </a:solidFill>
              </a:rPr>
              <a:t>&lt;/</a:t>
            </a:r>
            <a:r>
              <a:rPr lang="en-US" altLang="ko-KR" sz="800" dirty="0" err="1" smtClean="0">
                <a:solidFill>
                  <a:schemeClr val="bg2"/>
                </a:solidFill>
              </a:rPr>
              <a:t>Skippable</a:t>
            </a:r>
            <a:r>
              <a:rPr lang="en-US" altLang="ko-KR" sz="800" dirty="0" smtClean="0">
                <a:solidFill>
                  <a:schemeClr val="bg2"/>
                </a:solidFill>
              </a:rPr>
              <a:t>-</a:t>
            </a:r>
          </a:p>
          <a:p>
            <a:r>
              <a:rPr lang="en-US" altLang="ko-KR" sz="800" dirty="0" smtClean="0">
                <a:solidFill>
                  <a:schemeClr val="bg2"/>
                </a:solidFill>
              </a:rPr>
              <a:t>       exception-classes&gt;</a:t>
            </a:r>
          </a:p>
          <a:p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2" name="직선 화살표 연결선 141"/>
          <p:cNvCxnSpPr>
            <a:stCxn id="43" idx="1"/>
            <a:endCxn id="20" idx="0"/>
          </p:cNvCxnSpPr>
          <p:nvPr/>
        </p:nvCxnSpPr>
        <p:spPr>
          <a:xfrm rot="10800000" flipV="1">
            <a:off x="821506" y="1964520"/>
            <a:ext cx="6179387" cy="464347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직사각형 148"/>
          <p:cNvSpPr/>
          <p:nvPr/>
        </p:nvSpPr>
        <p:spPr>
          <a:xfrm>
            <a:off x="6215074" y="3143248"/>
            <a:ext cx="785818" cy="357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rgbClr val="FFC000"/>
                </a:solidFill>
              </a:rPr>
              <a:t>Count Exception</a:t>
            </a:r>
          </a:p>
        </p:txBody>
      </p:sp>
      <p:cxnSp>
        <p:nvCxnSpPr>
          <p:cNvPr id="155" name="직선 화살표 연결선 29"/>
          <p:cNvCxnSpPr>
            <a:stCxn id="149" idx="0"/>
          </p:cNvCxnSpPr>
          <p:nvPr/>
        </p:nvCxnSpPr>
        <p:spPr>
          <a:xfrm rot="5400000" flipH="1" flipV="1">
            <a:off x="6518690" y="2303855"/>
            <a:ext cx="928686" cy="750101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flipH="1">
            <a:off x="5929322" y="3714752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[Not Yet] Skip</a:t>
            </a:r>
          </a:p>
        </p:txBody>
      </p:sp>
      <p:cxnSp>
        <p:nvCxnSpPr>
          <p:cNvPr id="165" name="직선 화살표 연결선 29"/>
          <p:cNvCxnSpPr>
            <a:stCxn id="149" idx="2"/>
          </p:cNvCxnSpPr>
          <p:nvPr/>
        </p:nvCxnSpPr>
        <p:spPr>
          <a:xfrm rot="5400000" flipH="1">
            <a:off x="5768587" y="2661042"/>
            <a:ext cx="571504" cy="1107289"/>
          </a:xfrm>
          <a:prstGeom prst="bentConnector4">
            <a:avLst>
              <a:gd name="adj1" fmla="val -40000"/>
              <a:gd name="adj2" fmla="val 99777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 flipH="1">
            <a:off x="3929058" y="1968333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Job 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97" grpId="0" animBg="1"/>
      <p:bldP spid="121" grpId="0" animBg="1"/>
      <p:bldP spid="149" grpId="0" animBg="1"/>
      <p:bldP spid="16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(Retry)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이 샘플은 데이터의 </a:t>
            </a:r>
            <a:r>
              <a:rPr lang="en-US" altLang="ko-KR" sz="2000" dirty="0" smtClean="0"/>
              <a:t>Write </a:t>
            </a:r>
            <a:r>
              <a:rPr lang="ko-KR" altLang="en-US" sz="2000" dirty="0" smtClean="0"/>
              <a:t>과정에 일어나는 </a:t>
            </a:r>
            <a:r>
              <a:rPr lang="en-US" altLang="ko-KR" sz="2000" dirty="0" smtClean="0"/>
              <a:t>Exception </a:t>
            </a:r>
            <a:r>
              <a:rPr lang="ko-KR" altLang="en-US" sz="2000" dirty="0" smtClean="0"/>
              <a:t>에 대한 처리를 하는 </a:t>
            </a:r>
            <a:r>
              <a:rPr lang="en-US" altLang="ko-KR" sz="2000" dirty="0" smtClean="0"/>
              <a:t>Retry </a:t>
            </a:r>
            <a:r>
              <a:rPr lang="ko-KR" altLang="en-US" sz="2000" dirty="0" smtClean="0"/>
              <a:t>에 관하여 보여준다</a:t>
            </a:r>
            <a:r>
              <a:rPr lang="en-US" altLang="ko-KR" sz="2000" dirty="0" smtClean="0"/>
              <a:t>.</a:t>
            </a:r>
            <a:endParaRPr lang="en-US" altLang="ko-KR" sz="2400" dirty="0" smtClean="0"/>
          </a:p>
          <a:p>
            <a:r>
              <a:rPr lang="en-US" altLang="ko-KR" dirty="0" smtClean="0"/>
              <a:t> </a:t>
            </a:r>
            <a:r>
              <a:rPr lang="ko-KR" altLang="en-US" sz="2400" dirty="0" smtClean="0"/>
              <a:t>요약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각각의 </a:t>
            </a:r>
            <a:r>
              <a:rPr lang="en-US" altLang="ko-KR" sz="2000" dirty="0" smtClean="0"/>
              <a:t>Step</a:t>
            </a:r>
            <a:r>
              <a:rPr lang="ko-KR" altLang="en-US" sz="2000" dirty="0" smtClean="0"/>
              <a:t>을 설정할때 </a:t>
            </a:r>
            <a:r>
              <a:rPr lang="en-US" altLang="ko-KR" sz="2000" dirty="0" smtClean="0"/>
              <a:t>retry-limit</a:t>
            </a:r>
            <a:r>
              <a:rPr lang="ko-KR" altLang="en-US" sz="2000" dirty="0" smtClean="0"/>
              <a:t>를 설정 후 </a:t>
            </a:r>
            <a:r>
              <a:rPr lang="en-US" altLang="ko-KR" sz="2000" dirty="0" err="1" smtClean="0"/>
              <a:t>retryable</a:t>
            </a:r>
            <a:r>
              <a:rPr lang="en-US" altLang="ko-KR" sz="2000" dirty="0" smtClean="0"/>
              <a:t>-exception-classes</a:t>
            </a:r>
            <a:r>
              <a:rPr lang="ko-KR" altLang="en-US" sz="2000" dirty="0" smtClean="0"/>
              <a:t>를 이용하여 재시도 되어야 할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을 설정하고 </a:t>
            </a:r>
            <a:r>
              <a:rPr lang="en-US" altLang="ko-KR" sz="2000" dirty="0" smtClean="0"/>
              <a:t>Fatal-exception-classes</a:t>
            </a:r>
            <a:r>
              <a:rPr lang="ko-KR" altLang="en-US" sz="2000" dirty="0" smtClean="0"/>
              <a:t>를 통해 재시도되지 않고 무조건 예외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처리되어야 할  </a:t>
            </a:r>
            <a:r>
              <a:rPr lang="en-US" altLang="ko-KR" sz="2000" dirty="0" smtClean="0"/>
              <a:t>Exception</a:t>
            </a:r>
            <a:r>
              <a:rPr lang="ko-KR" altLang="en-US" sz="2000" dirty="0" smtClean="0"/>
              <a:t>을 설정한다</a:t>
            </a:r>
            <a:r>
              <a:rPr lang="en-US" altLang="ko-KR" sz="2000" dirty="0" smtClean="0"/>
              <a:t>.</a:t>
            </a:r>
          </a:p>
          <a:p>
            <a:pPr lvl="1"/>
            <a:endParaRPr lang="en-US" altLang="ko-KR" sz="2000" dirty="0" smtClean="0"/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Retry </a:t>
            </a:r>
            <a:r>
              <a:rPr lang="ko-KR" altLang="en-US" sz="2000" dirty="0" smtClean="0"/>
              <a:t>설정은 </a:t>
            </a:r>
            <a:r>
              <a:rPr lang="en-US" altLang="ko-KR" sz="2000" dirty="0" smtClean="0"/>
              <a:t>write</a:t>
            </a:r>
            <a:r>
              <a:rPr lang="ko-KR" altLang="en-US" sz="2000" dirty="0" smtClean="0"/>
              <a:t>중 예외상황에 대한 설정만 가능하며 </a:t>
            </a:r>
            <a:r>
              <a:rPr lang="en-US" altLang="ko-KR" sz="2000" dirty="0" smtClean="0"/>
              <a:t>Read</a:t>
            </a:r>
            <a:r>
              <a:rPr lang="ko-KR" altLang="en-US" sz="2000" dirty="0" smtClean="0"/>
              <a:t>중의 설정에는 영향을 미치지 못한다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500570"/>
            <a:ext cx="6143636" cy="5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92922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</a:t>
            </a:r>
            <a:r>
              <a:rPr lang="en-US" altLang="ko-KR" sz="2400" dirty="0" smtClean="0"/>
              <a:t>(Batch)</a:t>
            </a:r>
            <a:r>
              <a:rPr lang="ko-KR" altLang="en-US" sz="2400" dirty="0" smtClean="0"/>
              <a:t>시스템 성공 구축 전략</a:t>
            </a:r>
            <a:endParaRPr lang="en-US" altLang="ko-KR" sz="2400" dirty="0" smtClean="0"/>
          </a:p>
          <a:p>
            <a:pPr lvl="1"/>
            <a:endParaRPr lang="en-US" altLang="ko-KR" sz="1100" dirty="0" smtClean="0"/>
          </a:p>
          <a:p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8143932" cy="44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(Retry)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Neoss_test_4_loofJob </a:t>
            </a:r>
            <a:r>
              <a:rPr lang="ko-KR" altLang="en-US" sz="2400" b="1" dirty="0" smtClean="0"/>
              <a:t>중 </a:t>
            </a:r>
            <a:r>
              <a:rPr lang="ko-KR" altLang="en-US" sz="2400" b="1" dirty="0" err="1" smtClean="0"/>
              <a:t>두번째</a:t>
            </a:r>
            <a:r>
              <a:rPr lang="ko-KR" altLang="en-US" sz="2400" b="1" dirty="0" smtClean="0"/>
              <a:t> </a:t>
            </a:r>
            <a:r>
              <a:rPr lang="en-US" sz="2400" b="1" dirty="0" smtClean="0"/>
              <a:t>Job </a:t>
            </a: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.</a:t>
            </a:r>
            <a:endParaRPr lang="ko-KR" altLang="en-US" sz="24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224" y="2714620"/>
          <a:ext cx="714380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143008"/>
                <a:gridCol w="1143008"/>
                <a:gridCol w="3357586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Write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Option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en-US" altLang="ko-KR" sz="1200" dirty="0" err="1" smtClean="0"/>
                        <a:t>Addr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on = ‘*’  to= ne </a:t>
                      </a:r>
                      <a:endParaRPr lang="ko-KR" sz="12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2"/>
                      </a:pPr>
                      <a:r>
                        <a:rPr lang="en-US" altLang="ko-KR" sz="1200" dirty="0" smtClean="0"/>
                        <a:t>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on = ‘*’  to= </a:t>
                      </a:r>
                      <a:r>
                        <a:rPr lang="en-US" sz="1200" kern="100" dirty="0" err="1"/>
                        <a:t>expline</a:t>
                      </a:r>
                      <a:r>
                        <a:rPr lang="en-US" sz="1200" kern="100" dirty="0"/>
                        <a:t> </a:t>
                      </a:r>
                      <a:endParaRPr lang="ko-KR" sz="12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3"/>
                      </a:pPr>
                      <a:r>
                        <a:rPr lang="en-US" altLang="ko-KR" sz="1200" dirty="0" err="1" smtClean="0"/>
                        <a:t>Expline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/>
                        <a:t>on = ‘*’  to= wbras_bsid</a:t>
                      </a:r>
                      <a:endParaRPr lang="ko-KR" sz="1200" kern="10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4.    </a:t>
                      </a:r>
                      <a:r>
                        <a:rPr lang="en-US" altLang="ko-KR" sz="1200" dirty="0" err="1" smtClean="0"/>
                        <a:t>Wbras_bsid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/>
                        <a:t>on = ‘*’  to=dong</a:t>
                      </a:r>
                      <a:endParaRPr lang="ko-KR" sz="1200" kern="10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5"/>
                      </a:pPr>
                      <a:r>
                        <a:rPr lang="en-US" altLang="ko-KR" sz="1200" dirty="0" smtClean="0"/>
                        <a:t>Dong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on = ‘*’ to= </a:t>
                      </a:r>
                      <a:r>
                        <a:rPr lang="en-US" sz="1200" kern="100" dirty="0" err="1"/>
                        <a:t>ktipkookaddr</a:t>
                      </a:r>
                      <a:r>
                        <a:rPr lang="en-US" sz="1200" kern="100" dirty="0"/>
                        <a:t>, </a:t>
                      </a:r>
                      <a:endParaRPr lang="en-US" sz="1200" kern="100" dirty="0" smtClean="0"/>
                    </a:p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retry </a:t>
                      </a:r>
                      <a:r>
                        <a:rPr lang="en-US" sz="1200" kern="100" dirty="0"/>
                        <a:t>count= </a:t>
                      </a:r>
                      <a:r>
                        <a:rPr lang="en-US" sz="1200" kern="100" dirty="0" smtClean="0"/>
                        <a:t>10 , skip </a:t>
                      </a:r>
                      <a:r>
                        <a:rPr lang="en-US" sz="1200" kern="100" dirty="0"/>
                        <a:t>count = 100</a:t>
                      </a:r>
                      <a:endParaRPr lang="ko-KR" sz="12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 startAt="6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Ktipkookaddr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/>
                        <a:t>on = ‘*’  to= limitDecision</a:t>
                      </a:r>
                      <a:endParaRPr lang="ko-KR" sz="1200" kern="10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7.   </a:t>
                      </a:r>
                      <a:r>
                        <a:rPr lang="en-US" altLang="ko-KR" sz="1200" dirty="0" err="1" smtClean="0"/>
                        <a:t>limitDecision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count = 3 , to = </a:t>
                      </a:r>
                      <a:r>
                        <a:rPr lang="en-US" sz="1200" kern="100" dirty="0" err="1"/>
                        <a:t>addr</a:t>
                      </a:r>
                      <a:endParaRPr lang="ko-KR" sz="1200" kern="100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실행순서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kumimoji="0" lang="en-US" sz="1200" kern="1200" dirty="0" smtClean="0"/>
                        <a:t>1 – 2 – 3 – 4</a:t>
                      </a:r>
                      <a:r>
                        <a:rPr kumimoji="0" lang="en-US" sz="1200" kern="1200" baseline="0" dirty="0" smtClean="0"/>
                        <a:t> – 5 – 6 – 7 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Test Sample</a:t>
            </a:r>
            <a:r>
              <a:rPr lang="en-US" altLang="ko-KR" sz="2800" dirty="0" smtClean="0"/>
              <a:t>(Retry)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(Retry)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85720" y="2428868"/>
            <a:ext cx="107157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860" y="3143248"/>
            <a:ext cx="104743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4857752" y="2357430"/>
            <a:ext cx="928694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READ</a:t>
            </a:r>
          </a:p>
        </p:txBody>
      </p:sp>
      <p:cxnSp>
        <p:nvCxnSpPr>
          <p:cNvPr id="30" name="직선 화살표 연결선 29"/>
          <p:cNvCxnSpPr>
            <a:stCxn id="27" idx="3"/>
            <a:endCxn id="149" idx="1"/>
          </p:cNvCxnSpPr>
          <p:nvPr/>
        </p:nvCxnSpPr>
        <p:spPr>
          <a:xfrm flipV="1">
            <a:off x="5857884" y="3964784"/>
            <a:ext cx="1000132" cy="678637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>
            <a:endCxn id="24" idx="1"/>
          </p:cNvCxnSpPr>
          <p:nvPr/>
        </p:nvCxnSpPr>
        <p:spPr>
          <a:xfrm>
            <a:off x="4357686" y="2643182"/>
            <a:ext cx="500066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786314" y="4357669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WRITE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000892" y="1714488"/>
            <a:ext cx="1143008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Log</a:t>
            </a:r>
          </a:p>
        </p:txBody>
      </p:sp>
      <p:cxnSp>
        <p:nvCxnSpPr>
          <p:cNvPr id="81" name="직선 화살표 연결선 80"/>
          <p:cNvCxnSpPr>
            <a:stCxn id="27" idx="2"/>
            <a:endCxn id="94" idx="1"/>
          </p:cNvCxnSpPr>
          <p:nvPr/>
        </p:nvCxnSpPr>
        <p:spPr>
          <a:xfrm rot="16200000" flipH="1">
            <a:off x="5464963" y="4786309"/>
            <a:ext cx="857281" cy="114300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순서도: 저장 데이터 48"/>
          <p:cNvSpPr>
            <a:spLocks noChangeAspect="1"/>
          </p:cNvSpPr>
          <p:nvPr/>
        </p:nvSpPr>
        <p:spPr>
          <a:xfrm>
            <a:off x="2357422" y="271462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ADDR</a:t>
            </a:r>
            <a:endParaRPr lang="ko-KR" altLang="en-US" sz="1000" dirty="0"/>
          </a:p>
        </p:txBody>
      </p:sp>
      <p:sp>
        <p:nvSpPr>
          <p:cNvPr id="50" name="순서도: 저장 데이터 49"/>
          <p:cNvSpPr>
            <a:spLocks noChangeAspect="1"/>
          </p:cNvSpPr>
          <p:nvPr/>
        </p:nvSpPr>
        <p:spPr>
          <a:xfrm>
            <a:off x="2357422" y="3357562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순서도: 저장 데이터 53"/>
          <p:cNvSpPr>
            <a:spLocks noChangeAspect="1"/>
          </p:cNvSpPr>
          <p:nvPr/>
        </p:nvSpPr>
        <p:spPr>
          <a:xfrm>
            <a:off x="2357422" y="4000504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순서도: 저장 데이터 55"/>
          <p:cNvSpPr>
            <a:spLocks noChangeAspect="1"/>
          </p:cNvSpPr>
          <p:nvPr/>
        </p:nvSpPr>
        <p:spPr>
          <a:xfrm>
            <a:off x="2357422" y="4643446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WBRAS_BSID</a:t>
            </a:r>
            <a:endParaRPr lang="ko-KR" altLang="en-US" sz="1000" dirty="0"/>
          </a:p>
        </p:txBody>
      </p:sp>
      <p:sp>
        <p:nvSpPr>
          <p:cNvPr id="57" name="순서도: 저장 데이터 56"/>
          <p:cNvSpPr>
            <a:spLocks noChangeAspect="1"/>
          </p:cNvSpPr>
          <p:nvPr/>
        </p:nvSpPr>
        <p:spPr>
          <a:xfrm>
            <a:off x="2357422" y="5286388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DONG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8" name="순서도: 저장 데이터 57"/>
          <p:cNvSpPr>
            <a:spLocks noChangeAspect="1"/>
          </p:cNvSpPr>
          <p:nvPr/>
        </p:nvSpPr>
        <p:spPr>
          <a:xfrm>
            <a:off x="2357422" y="592933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KTIPKOOKADDR</a:t>
            </a:r>
            <a:endParaRPr lang="ko-KR" altLang="en-US" sz="1000" dirty="0"/>
          </a:p>
        </p:txBody>
      </p:sp>
      <p:sp>
        <p:nvSpPr>
          <p:cNvPr id="94" name="순서도: 자기 디스크 93"/>
          <p:cNvSpPr/>
          <p:nvPr/>
        </p:nvSpPr>
        <p:spPr>
          <a:xfrm>
            <a:off x="6000760" y="5786454"/>
            <a:ext cx="928694" cy="78581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101" name="직선 연결선 100"/>
          <p:cNvCxnSpPr>
            <a:stCxn id="49" idx="3"/>
          </p:cNvCxnSpPr>
          <p:nvPr/>
        </p:nvCxnSpPr>
        <p:spPr>
          <a:xfrm flipV="1">
            <a:off x="3845714" y="2889519"/>
            <a:ext cx="511972" cy="36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50" idx="3"/>
          </p:cNvCxnSpPr>
          <p:nvPr/>
        </p:nvCxnSpPr>
        <p:spPr>
          <a:xfrm>
            <a:off x="3845714" y="3536157"/>
            <a:ext cx="511972" cy="4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54" idx="3"/>
          </p:cNvCxnSpPr>
          <p:nvPr/>
        </p:nvCxnSpPr>
        <p:spPr>
          <a:xfrm flipV="1">
            <a:off x="3845714" y="4174912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56" idx="3"/>
          </p:cNvCxnSpPr>
          <p:nvPr/>
        </p:nvCxnSpPr>
        <p:spPr>
          <a:xfrm flipV="1">
            <a:off x="3845714" y="4817854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57" idx="3"/>
          </p:cNvCxnSpPr>
          <p:nvPr/>
        </p:nvCxnSpPr>
        <p:spPr>
          <a:xfrm flipV="1">
            <a:off x="3845714" y="5460796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58" idx="3"/>
          </p:cNvCxnSpPr>
          <p:nvPr/>
        </p:nvCxnSpPr>
        <p:spPr>
          <a:xfrm flipV="1">
            <a:off x="3845714" y="6103738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rot="5400000" flipH="1" flipV="1">
            <a:off x="2643174" y="4357694"/>
            <a:ext cx="342902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57" idx="2"/>
            <a:endCxn id="58" idx="0"/>
          </p:cNvCxnSpPr>
          <p:nvPr/>
        </p:nvCxnSpPr>
        <p:spPr>
          <a:xfrm rot="5400000">
            <a:off x="3107521" y="5786454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56" idx="2"/>
            <a:endCxn id="57" idx="0"/>
          </p:cNvCxnSpPr>
          <p:nvPr/>
        </p:nvCxnSpPr>
        <p:spPr>
          <a:xfrm rot="5400000">
            <a:off x="3107521" y="5143512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>
            <a:stCxn id="49" idx="2"/>
            <a:endCxn id="50" idx="0"/>
          </p:cNvCxnSpPr>
          <p:nvPr/>
        </p:nvCxnSpPr>
        <p:spPr>
          <a:xfrm rot="5400000">
            <a:off x="3107521" y="3214686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>
            <a:stCxn id="50" idx="2"/>
            <a:endCxn id="54" idx="0"/>
          </p:cNvCxnSpPr>
          <p:nvPr/>
        </p:nvCxnSpPr>
        <p:spPr>
          <a:xfrm rot="5400000">
            <a:off x="3107521" y="3857628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>
            <a:stCxn id="54" idx="2"/>
            <a:endCxn id="56" idx="0"/>
          </p:cNvCxnSpPr>
          <p:nvPr/>
        </p:nvCxnSpPr>
        <p:spPr>
          <a:xfrm rot="5400000">
            <a:off x="3107521" y="4500570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24" idx="3"/>
            <a:endCxn id="43" idx="2"/>
          </p:cNvCxnSpPr>
          <p:nvPr/>
        </p:nvCxnSpPr>
        <p:spPr>
          <a:xfrm flipV="1">
            <a:off x="5786446" y="2214554"/>
            <a:ext cx="1785950" cy="428628"/>
          </a:xfrm>
          <a:prstGeom prst="bentConnector2">
            <a:avLst/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24" idx="2"/>
            <a:endCxn id="27" idx="0"/>
          </p:cNvCxnSpPr>
          <p:nvPr/>
        </p:nvCxnSpPr>
        <p:spPr>
          <a:xfrm rot="5400000">
            <a:off x="4607732" y="3643301"/>
            <a:ext cx="1428735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20" idx="3"/>
            <a:endCxn id="49" idx="0"/>
          </p:cNvCxnSpPr>
          <p:nvPr/>
        </p:nvCxnSpPr>
        <p:spPr>
          <a:xfrm>
            <a:off x="1357290" y="2643182"/>
            <a:ext cx="1893107" cy="71438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>
            <a:stCxn id="22" idx="0"/>
            <a:endCxn id="20" idx="2"/>
          </p:cNvCxnSpPr>
          <p:nvPr/>
        </p:nvCxnSpPr>
        <p:spPr>
          <a:xfrm rot="16200000" flipV="1">
            <a:off x="684664" y="2994337"/>
            <a:ext cx="285752" cy="120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 flipH="1">
            <a:off x="6000760" y="2643182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sp>
        <p:nvSpPr>
          <p:cNvPr id="175" name="TextBox 174"/>
          <p:cNvSpPr txBox="1"/>
          <p:nvPr/>
        </p:nvSpPr>
        <p:spPr>
          <a:xfrm flipH="1">
            <a:off x="6858016" y="3071809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[Over] Exception</a:t>
            </a:r>
          </a:p>
        </p:txBody>
      </p:sp>
      <p:graphicFrame>
        <p:nvGraphicFramePr>
          <p:cNvPr id="180" name="표 179"/>
          <p:cNvGraphicFramePr>
            <a:graphicFrameLocks noGrp="1"/>
          </p:cNvGraphicFramePr>
          <p:nvPr/>
        </p:nvGraphicFramePr>
        <p:xfrm>
          <a:off x="7143768" y="5857892"/>
          <a:ext cx="1785950" cy="731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92975"/>
                <a:gridCol w="892975"/>
              </a:tblGrid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Error</a:t>
                      </a:r>
                      <a:r>
                        <a:rPr lang="en-US" altLang="ko-KR" sz="1000" baseline="0" dirty="0" smtClean="0"/>
                        <a:t> Data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Data</a:t>
                      </a:r>
                      <a:endParaRPr lang="ko-KR" alt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" name="순서도: 저장 데이터 175"/>
          <p:cNvSpPr>
            <a:spLocks noChangeAspect="1"/>
          </p:cNvSpPr>
          <p:nvPr/>
        </p:nvSpPr>
        <p:spPr>
          <a:xfrm>
            <a:off x="7263033" y="5929330"/>
            <a:ext cx="714380" cy="142876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7" name="순서도: 저장 데이터 176"/>
          <p:cNvSpPr>
            <a:spLocks noChangeAspect="1"/>
          </p:cNvSpPr>
          <p:nvPr/>
        </p:nvSpPr>
        <p:spPr>
          <a:xfrm>
            <a:off x="7286682" y="6286520"/>
            <a:ext cx="714342" cy="14287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48" name="직선 화살표 연결선 47"/>
          <p:cNvCxnSpPr>
            <a:stCxn id="97" idx="3"/>
          </p:cNvCxnSpPr>
          <p:nvPr/>
        </p:nvCxnSpPr>
        <p:spPr>
          <a:xfrm flipV="1">
            <a:off x="1285852" y="3787780"/>
            <a:ext cx="714377" cy="141286"/>
          </a:xfrm>
          <a:prstGeom prst="bentConnector3">
            <a:avLst>
              <a:gd name="adj1" fmla="val 5000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49" idx="1"/>
          </p:cNvCxnSpPr>
          <p:nvPr/>
        </p:nvCxnSpPr>
        <p:spPr>
          <a:xfrm rot="10800000">
            <a:off x="2012138" y="2888725"/>
            <a:ext cx="345284" cy="44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stCxn id="50" idx="1"/>
          </p:cNvCxnSpPr>
          <p:nvPr/>
        </p:nvCxnSpPr>
        <p:spPr>
          <a:xfrm rot="10800000">
            <a:off x="2012138" y="3535855"/>
            <a:ext cx="345284" cy="3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54" idx="1"/>
          </p:cNvCxnSpPr>
          <p:nvPr/>
        </p:nvCxnSpPr>
        <p:spPr>
          <a:xfrm rot="10800000">
            <a:off x="2024044" y="4174119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stCxn id="56" idx="1"/>
          </p:cNvCxnSpPr>
          <p:nvPr/>
        </p:nvCxnSpPr>
        <p:spPr>
          <a:xfrm rot="10800000">
            <a:off x="2024044" y="4817061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57" idx="1"/>
          </p:cNvCxnSpPr>
          <p:nvPr/>
        </p:nvCxnSpPr>
        <p:spPr>
          <a:xfrm rot="10800000">
            <a:off x="2024044" y="5460003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58" idx="1"/>
          </p:cNvCxnSpPr>
          <p:nvPr/>
        </p:nvCxnSpPr>
        <p:spPr>
          <a:xfrm rot="10800000">
            <a:off x="2024044" y="6102945"/>
            <a:ext cx="333378" cy="49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 flipH="1" flipV="1">
            <a:off x="377660" y="4504514"/>
            <a:ext cx="3261706" cy="16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직사각형 96"/>
          <p:cNvSpPr/>
          <p:nvPr/>
        </p:nvSpPr>
        <p:spPr>
          <a:xfrm>
            <a:off x="214282" y="3786190"/>
            <a:ext cx="107157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2"/>
                </a:solidFill>
              </a:rPr>
              <a:t>Option</a:t>
            </a:r>
            <a:endParaRPr lang="ko-KR" altLang="en-US" sz="1400" dirty="0">
              <a:solidFill>
                <a:schemeClr val="bg2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14282" y="4071942"/>
            <a:ext cx="1643074" cy="1357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chemeClr val="accent4">
                    <a:lumMod val="50000"/>
                  </a:schemeClr>
                </a:solidFill>
              </a:rPr>
              <a:t>Retry-limit=“100”</a:t>
            </a:r>
          </a:p>
          <a:p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  &lt;</a:t>
            </a:r>
            <a:r>
              <a:rPr lang="en-US" altLang="ko-KR" sz="1000" dirty="0" err="1" smtClean="0">
                <a:solidFill>
                  <a:schemeClr val="accent4">
                    <a:lumMod val="50000"/>
                  </a:schemeClr>
                </a:solidFill>
              </a:rPr>
              <a:t>retryable</a:t>
            </a:r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-                   </a:t>
            </a:r>
          </a:p>
          <a:p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       exception-class&gt;</a:t>
            </a:r>
          </a:p>
          <a:p>
            <a:r>
              <a:rPr lang="en-US" altLang="ko-KR" sz="1000" b="1" dirty="0" err="1" smtClean="0">
                <a:solidFill>
                  <a:schemeClr val="accent4">
                    <a:lumMod val="50000"/>
                  </a:schemeClr>
                </a:solidFill>
              </a:rPr>
              <a:t>Java.lang.Exception</a:t>
            </a:r>
            <a:endParaRPr lang="en-US" altLang="ko-KR" sz="1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  &lt;/</a:t>
            </a:r>
            <a:r>
              <a:rPr lang="en-US" altLang="ko-KR" sz="1000" dirty="0" err="1" smtClean="0">
                <a:solidFill>
                  <a:schemeClr val="accent4">
                    <a:lumMod val="50000"/>
                  </a:schemeClr>
                </a:solidFill>
              </a:rPr>
              <a:t>retryable</a:t>
            </a:r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</a:p>
          <a:p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       exception-class&gt;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2" name="직선 화살표 연결선 141"/>
          <p:cNvCxnSpPr>
            <a:stCxn id="43" idx="1"/>
            <a:endCxn id="20" idx="0"/>
          </p:cNvCxnSpPr>
          <p:nvPr/>
        </p:nvCxnSpPr>
        <p:spPr>
          <a:xfrm rot="10800000" flipV="1">
            <a:off x="821506" y="1964520"/>
            <a:ext cx="6179387" cy="464347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직사각형 148"/>
          <p:cNvSpPr/>
          <p:nvPr/>
        </p:nvSpPr>
        <p:spPr>
          <a:xfrm>
            <a:off x="6858016" y="3786189"/>
            <a:ext cx="785818" cy="3571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rgbClr val="FFC000"/>
                </a:solidFill>
              </a:rPr>
              <a:t>Count Exception</a:t>
            </a:r>
          </a:p>
        </p:txBody>
      </p:sp>
      <p:cxnSp>
        <p:nvCxnSpPr>
          <p:cNvPr id="155" name="직선 화살표 연결선 29"/>
          <p:cNvCxnSpPr>
            <a:stCxn id="149" idx="0"/>
          </p:cNvCxnSpPr>
          <p:nvPr/>
        </p:nvCxnSpPr>
        <p:spPr>
          <a:xfrm rot="5400000" flipH="1" flipV="1">
            <a:off x="6697282" y="2768198"/>
            <a:ext cx="1571635" cy="464349"/>
          </a:xfrm>
          <a:prstGeom prst="bentConnector3">
            <a:avLst>
              <a:gd name="adj1" fmla="val 50000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flipH="1">
            <a:off x="7215206" y="457200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[Not Yet] Skip</a:t>
            </a:r>
          </a:p>
        </p:txBody>
      </p:sp>
      <p:cxnSp>
        <p:nvCxnSpPr>
          <p:cNvPr id="165" name="직선 화살표 연결선 29"/>
          <p:cNvCxnSpPr>
            <a:stCxn id="149" idx="2"/>
          </p:cNvCxnSpPr>
          <p:nvPr/>
        </p:nvCxnSpPr>
        <p:spPr>
          <a:xfrm rot="5400000">
            <a:off x="6232933" y="3768331"/>
            <a:ext cx="642945" cy="1393041"/>
          </a:xfrm>
          <a:prstGeom prst="bentConnector2">
            <a:avLst/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 flipH="1">
            <a:off x="3929058" y="1968333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Job Finish</a:t>
            </a:r>
          </a:p>
        </p:txBody>
      </p:sp>
      <p:sp>
        <p:nvSpPr>
          <p:cNvPr id="68" name="TextBox 67"/>
          <p:cNvSpPr txBox="1"/>
          <p:nvPr/>
        </p:nvSpPr>
        <p:spPr>
          <a:xfrm flipH="1">
            <a:off x="5857884" y="3714752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97" grpId="0" animBg="1"/>
      <p:bldP spid="121" grpId="0" animBg="1"/>
      <p:bldP spid="149" grpId="0" animBg="1"/>
      <p:bldP spid="164" grpId="0"/>
      <p:bldP spid="6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(Restart)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이 샘플은 작업을 끝낸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을 </a:t>
            </a:r>
            <a:r>
              <a:rPr lang="en-US" altLang="ko-KR" sz="2000" dirty="0" smtClean="0"/>
              <a:t>Restart</a:t>
            </a:r>
            <a:r>
              <a:rPr lang="ko-KR" altLang="en-US" sz="2000" dirty="0" smtClean="0"/>
              <a:t>하여 </a:t>
            </a:r>
            <a:r>
              <a:rPr lang="en-US" altLang="ko-KR" sz="2000" dirty="0" err="1" smtClean="0"/>
              <a:t>JobInstance_ID</a:t>
            </a:r>
            <a:r>
              <a:rPr lang="ko-KR" altLang="en-US" sz="2000" dirty="0" smtClean="0"/>
              <a:t>를 통해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의 </a:t>
            </a:r>
            <a:r>
              <a:rPr lang="en-US" altLang="ko-KR" sz="2000" dirty="0" smtClean="0"/>
              <a:t>Key</a:t>
            </a:r>
            <a:r>
              <a:rPr lang="ko-KR" altLang="en-US" sz="2000" dirty="0" smtClean="0"/>
              <a:t>값을 받아와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의 이전 종료시점부터 재시작 한다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dirty="0" smtClean="0"/>
              <a:t> </a:t>
            </a:r>
            <a:r>
              <a:rPr lang="ko-KR" altLang="en-US" sz="2400" dirty="0" smtClean="0"/>
              <a:t>기타</a:t>
            </a:r>
            <a:endParaRPr lang="en-US" altLang="ko-KR" sz="2400" dirty="0" smtClean="0"/>
          </a:p>
          <a:p>
            <a:pPr lvl="1"/>
            <a:r>
              <a:rPr lang="en-US" altLang="ko-KR" sz="2000" dirty="0" err="1" smtClean="0"/>
              <a:t>Joboperator</a:t>
            </a:r>
            <a:r>
              <a:rPr lang="ko-KR" altLang="en-US" sz="2000" dirty="0" smtClean="0"/>
              <a:t>에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의해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의 </a:t>
            </a:r>
            <a:r>
              <a:rPr lang="en-US" altLang="ko-KR" sz="2000" dirty="0" smtClean="0"/>
              <a:t>Restart</a:t>
            </a:r>
            <a:r>
              <a:rPr lang="ko-KR" altLang="en-US" sz="2000" dirty="0" smtClean="0"/>
              <a:t>를 진행한다</a:t>
            </a:r>
            <a:r>
              <a:rPr lang="en-US" altLang="ko-KR" sz="2000" dirty="0" smtClean="0"/>
              <a:t>.</a:t>
            </a:r>
          </a:p>
          <a:p>
            <a:pPr lvl="1"/>
            <a:r>
              <a:rPr lang="en-US" altLang="ko-KR" sz="2000" dirty="0" smtClean="0"/>
              <a:t>Job</a:t>
            </a:r>
            <a:r>
              <a:rPr lang="ko-KR" altLang="en-US" sz="2000" dirty="0" smtClean="0"/>
              <a:t>이 </a:t>
            </a:r>
            <a:r>
              <a:rPr lang="en-US" altLang="ko-KR" sz="2000" dirty="0" smtClean="0"/>
              <a:t>Error </a:t>
            </a:r>
            <a:r>
              <a:rPr lang="ko-KR" altLang="en-US" sz="2000" dirty="0" smtClean="0"/>
              <a:t>없이 </a:t>
            </a:r>
            <a:r>
              <a:rPr lang="en-US" altLang="ko-KR" sz="2000" dirty="0" smtClean="0"/>
              <a:t>Complete</a:t>
            </a:r>
            <a:r>
              <a:rPr lang="ko-KR" altLang="en-US" sz="2000" dirty="0" smtClean="0"/>
              <a:t>로 작업이 끝났을 시 </a:t>
            </a:r>
            <a:r>
              <a:rPr lang="en-US" altLang="ko-KR" sz="2000" dirty="0" smtClean="0"/>
              <a:t>Restart</a:t>
            </a:r>
            <a:r>
              <a:rPr lang="ko-KR" altLang="en-US" sz="2000" dirty="0" smtClean="0"/>
              <a:t>를 하면 아래의 </a:t>
            </a:r>
            <a:r>
              <a:rPr lang="en-US" altLang="ko-KR" sz="2000" dirty="0" smtClean="0"/>
              <a:t>Exception Message</a:t>
            </a:r>
            <a:r>
              <a:rPr lang="ko-KR" altLang="en-US" sz="2000" dirty="0" smtClean="0"/>
              <a:t>를 보게 된다</a:t>
            </a:r>
            <a:r>
              <a:rPr lang="en-US" altLang="ko-KR" sz="2000" dirty="0" smtClean="0"/>
              <a:t>.</a:t>
            </a:r>
          </a:p>
          <a:p>
            <a:pPr lvl="1">
              <a:buNone/>
            </a:pPr>
            <a:endParaRPr lang="en-US" altLang="ko-KR" sz="1000" dirty="0" smtClean="0"/>
          </a:p>
          <a:p>
            <a:pPr lvl="1">
              <a:buNone/>
            </a:pPr>
            <a:r>
              <a:rPr lang="en-US" altLang="ko-KR" sz="1000" dirty="0" smtClean="0"/>
              <a:t>	“</a:t>
            </a:r>
            <a:r>
              <a:rPr lang="en-US" altLang="ko-KR" sz="1400" dirty="0" smtClean="0">
                <a:solidFill>
                  <a:srgbClr val="FFFF00"/>
                </a:solidFill>
              </a:rPr>
              <a:t>A job instance already exists and is complete for parameters={name=5}.  </a:t>
            </a:r>
          </a:p>
          <a:p>
            <a:pPr lvl="1">
              <a:buNone/>
            </a:pPr>
            <a:r>
              <a:rPr lang="en-US" altLang="ko-KR" sz="1400" dirty="0" smtClean="0">
                <a:solidFill>
                  <a:srgbClr val="FFFF00"/>
                </a:solidFill>
              </a:rPr>
              <a:t>		If you want to run this job again, change the parameters.”</a:t>
            </a:r>
          </a:p>
          <a:p>
            <a:pPr lvl="1"/>
            <a:endParaRPr lang="en-US" altLang="ko-K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(Restart)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Neoss_test_3_Restart Job </a:t>
            </a: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.</a:t>
            </a:r>
            <a:endParaRPr lang="ko-KR" altLang="en-US" sz="24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224" y="1995477"/>
          <a:ext cx="7143800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143008"/>
                <a:gridCol w="1143008"/>
                <a:gridCol w="3357586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Write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Option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en-US" altLang="ko-KR" sz="1200" dirty="0" err="1" smtClean="0"/>
                        <a:t>Addr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2"/>
                      </a:pPr>
                      <a:r>
                        <a:rPr lang="en-US" altLang="ko-KR" sz="1200" dirty="0" smtClean="0"/>
                        <a:t>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3"/>
                      </a:pPr>
                      <a:r>
                        <a:rPr lang="en-US" altLang="ko-KR" sz="1200" dirty="0" err="1" smtClean="0"/>
                        <a:t>Expline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ctr" latinLnBrk="1">
                        <a:buNone/>
                      </a:pPr>
                      <a:r>
                        <a:rPr lang="en-US" altLang="ko-KR" sz="1200" dirty="0" smtClean="0"/>
                        <a:t>Restart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Count = 3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실행순서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 – 2 </a:t>
                      </a:r>
                      <a:r>
                        <a:rPr lang="en-US" altLang="ko-KR" sz="1200" baseline="0" dirty="0" smtClean="0"/>
                        <a:t>– Restart – 2 – Restart – 2 – Restart – 2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57224" y="4389120"/>
          <a:ext cx="7143800" cy="192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00198"/>
                <a:gridCol w="1143008"/>
                <a:gridCol w="1143008"/>
                <a:gridCol w="3357586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Write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Option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5"/>
                      </a:pPr>
                      <a:r>
                        <a:rPr lang="en-US" altLang="ko-KR" sz="1200" dirty="0" smtClean="0"/>
                        <a:t>Dong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 startAt="6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Ktipkookaddr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Skip</a:t>
                      </a:r>
                      <a:r>
                        <a:rPr lang="en-US" altLang="ko-KR" sz="1200" baseline="0" dirty="0" smtClean="0"/>
                        <a:t> count = 100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3"/>
                      </a:pP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Restart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Count = 3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실행순서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5 – 6 - Restart - Restart - Restart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Test Sample</a:t>
            </a:r>
            <a:r>
              <a:rPr lang="en-US" altLang="ko-KR" sz="3200" dirty="0" smtClean="0"/>
              <a:t>(Restart)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loofJob</a:t>
            </a:r>
            <a:r>
              <a:rPr lang="en-US" altLang="ko-KR" sz="1600" dirty="0" smtClean="0"/>
              <a:t>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85720" y="2428868"/>
            <a:ext cx="107157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860" y="3143248"/>
            <a:ext cx="104743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4857752" y="2357430"/>
            <a:ext cx="928694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READ</a:t>
            </a:r>
          </a:p>
        </p:txBody>
      </p:sp>
      <p:cxnSp>
        <p:nvCxnSpPr>
          <p:cNvPr id="46" name="직선 화살표 연결선 45"/>
          <p:cNvCxnSpPr>
            <a:endCxn id="24" idx="1"/>
          </p:cNvCxnSpPr>
          <p:nvPr/>
        </p:nvCxnSpPr>
        <p:spPr>
          <a:xfrm>
            <a:off x="4357686" y="2643182"/>
            <a:ext cx="500066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786314" y="4357669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WRITE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000892" y="1714488"/>
            <a:ext cx="1143008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Log</a:t>
            </a:r>
          </a:p>
        </p:txBody>
      </p:sp>
      <p:cxnSp>
        <p:nvCxnSpPr>
          <p:cNvPr id="81" name="직선 화살표 연결선 80"/>
          <p:cNvCxnSpPr>
            <a:stCxn id="27" idx="2"/>
            <a:endCxn id="94" idx="1"/>
          </p:cNvCxnSpPr>
          <p:nvPr/>
        </p:nvCxnSpPr>
        <p:spPr>
          <a:xfrm rot="16200000" flipH="1">
            <a:off x="5464963" y="4786309"/>
            <a:ext cx="857281" cy="114300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순서도: 저장 데이터 48"/>
          <p:cNvSpPr>
            <a:spLocks noChangeAspect="1"/>
          </p:cNvSpPr>
          <p:nvPr/>
        </p:nvSpPr>
        <p:spPr>
          <a:xfrm>
            <a:off x="2357422" y="271462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ADDR</a:t>
            </a:r>
            <a:endParaRPr lang="ko-KR" altLang="en-US" sz="1000" dirty="0"/>
          </a:p>
        </p:txBody>
      </p:sp>
      <p:sp>
        <p:nvSpPr>
          <p:cNvPr id="50" name="순서도: 저장 데이터 49"/>
          <p:cNvSpPr>
            <a:spLocks noChangeAspect="1"/>
          </p:cNvSpPr>
          <p:nvPr/>
        </p:nvSpPr>
        <p:spPr>
          <a:xfrm>
            <a:off x="2357422" y="3357562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순서도: 저장 데이터 53"/>
          <p:cNvSpPr>
            <a:spLocks noChangeAspect="1"/>
          </p:cNvSpPr>
          <p:nvPr/>
        </p:nvSpPr>
        <p:spPr>
          <a:xfrm>
            <a:off x="2357422" y="4000504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순서도: 저장 데이터 55"/>
          <p:cNvSpPr>
            <a:spLocks noChangeAspect="1"/>
          </p:cNvSpPr>
          <p:nvPr/>
        </p:nvSpPr>
        <p:spPr>
          <a:xfrm>
            <a:off x="2357422" y="4643446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WBRAS_BSID</a:t>
            </a:r>
            <a:endParaRPr lang="ko-KR" altLang="en-US" sz="1000" dirty="0"/>
          </a:p>
        </p:txBody>
      </p:sp>
      <p:sp>
        <p:nvSpPr>
          <p:cNvPr id="57" name="순서도: 저장 데이터 56"/>
          <p:cNvSpPr>
            <a:spLocks noChangeAspect="1"/>
          </p:cNvSpPr>
          <p:nvPr/>
        </p:nvSpPr>
        <p:spPr>
          <a:xfrm>
            <a:off x="2357422" y="5286388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DONG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8" name="순서도: 저장 데이터 57"/>
          <p:cNvSpPr>
            <a:spLocks noChangeAspect="1"/>
          </p:cNvSpPr>
          <p:nvPr/>
        </p:nvSpPr>
        <p:spPr>
          <a:xfrm>
            <a:off x="2357422" y="5929330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KTIPKOOKADDR</a:t>
            </a:r>
            <a:endParaRPr lang="ko-KR" altLang="en-US" sz="1000" dirty="0"/>
          </a:p>
        </p:txBody>
      </p:sp>
      <p:sp>
        <p:nvSpPr>
          <p:cNvPr id="94" name="순서도: 자기 디스크 93"/>
          <p:cNvSpPr/>
          <p:nvPr/>
        </p:nvSpPr>
        <p:spPr>
          <a:xfrm>
            <a:off x="6000760" y="5786454"/>
            <a:ext cx="928694" cy="78581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101" name="직선 연결선 100"/>
          <p:cNvCxnSpPr>
            <a:stCxn id="49" idx="3"/>
          </p:cNvCxnSpPr>
          <p:nvPr/>
        </p:nvCxnSpPr>
        <p:spPr>
          <a:xfrm flipV="1">
            <a:off x="3845714" y="2889519"/>
            <a:ext cx="511972" cy="36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50" idx="3"/>
          </p:cNvCxnSpPr>
          <p:nvPr/>
        </p:nvCxnSpPr>
        <p:spPr>
          <a:xfrm>
            <a:off x="3845714" y="3536157"/>
            <a:ext cx="511972" cy="4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54" idx="3"/>
          </p:cNvCxnSpPr>
          <p:nvPr/>
        </p:nvCxnSpPr>
        <p:spPr>
          <a:xfrm flipV="1">
            <a:off x="3845714" y="4174912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56" idx="3"/>
          </p:cNvCxnSpPr>
          <p:nvPr/>
        </p:nvCxnSpPr>
        <p:spPr>
          <a:xfrm flipV="1">
            <a:off x="3845714" y="4817854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57" idx="3"/>
          </p:cNvCxnSpPr>
          <p:nvPr/>
        </p:nvCxnSpPr>
        <p:spPr>
          <a:xfrm flipV="1">
            <a:off x="3845714" y="5460796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58" idx="3"/>
          </p:cNvCxnSpPr>
          <p:nvPr/>
        </p:nvCxnSpPr>
        <p:spPr>
          <a:xfrm flipV="1">
            <a:off x="3845714" y="6103738"/>
            <a:ext cx="523878" cy="41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rot="5400000" flipH="1" flipV="1">
            <a:off x="2643174" y="4357694"/>
            <a:ext cx="3429024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57" idx="2"/>
            <a:endCxn id="58" idx="0"/>
          </p:cNvCxnSpPr>
          <p:nvPr/>
        </p:nvCxnSpPr>
        <p:spPr>
          <a:xfrm rot="5400000">
            <a:off x="3107521" y="5786454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56" idx="2"/>
            <a:endCxn id="57" idx="0"/>
          </p:cNvCxnSpPr>
          <p:nvPr/>
        </p:nvCxnSpPr>
        <p:spPr>
          <a:xfrm rot="5400000">
            <a:off x="3107521" y="5143512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>
            <a:stCxn id="49" idx="2"/>
            <a:endCxn id="50" idx="0"/>
          </p:cNvCxnSpPr>
          <p:nvPr/>
        </p:nvCxnSpPr>
        <p:spPr>
          <a:xfrm rot="5400000">
            <a:off x="3107521" y="3214686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>
            <a:stCxn id="50" idx="2"/>
            <a:endCxn id="54" idx="0"/>
          </p:cNvCxnSpPr>
          <p:nvPr/>
        </p:nvCxnSpPr>
        <p:spPr>
          <a:xfrm rot="5400000">
            <a:off x="3107521" y="3857628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>
            <a:stCxn id="54" idx="2"/>
            <a:endCxn id="56" idx="0"/>
          </p:cNvCxnSpPr>
          <p:nvPr/>
        </p:nvCxnSpPr>
        <p:spPr>
          <a:xfrm rot="5400000">
            <a:off x="3107521" y="4500570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27" idx="3"/>
            <a:endCxn id="43" idx="2"/>
          </p:cNvCxnSpPr>
          <p:nvPr/>
        </p:nvCxnSpPr>
        <p:spPr>
          <a:xfrm flipV="1">
            <a:off x="5857884" y="2214554"/>
            <a:ext cx="1714512" cy="2428867"/>
          </a:xfrm>
          <a:prstGeom prst="bentConnector2">
            <a:avLst/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24" idx="2"/>
            <a:endCxn id="27" idx="0"/>
          </p:cNvCxnSpPr>
          <p:nvPr/>
        </p:nvCxnSpPr>
        <p:spPr>
          <a:xfrm rot="5400000">
            <a:off x="4607732" y="3643301"/>
            <a:ext cx="1428735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20" idx="3"/>
            <a:endCxn id="49" idx="0"/>
          </p:cNvCxnSpPr>
          <p:nvPr/>
        </p:nvCxnSpPr>
        <p:spPr>
          <a:xfrm>
            <a:off x="1357290" y="2643182"/>
            <a:ext cx="1893107" cy="71438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>
            <a:stCxn id="22" idx="0"/>
            <a:endCxn id="20" idx="2"/>
          </p:cNvCxnSpPr>
          <p:nvPr/>
        </p:nvCxnSpPr>
        <p:spPr>
          <a:xfrm rot="16200000" flipV="1">
            <a:off x="684664" y="2994337"/>
            <a:ext cx="285752" cy="120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 flipH="1">
            <a:off x="6572264" y="4357694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sp>
        <p:nvSpPr>
          <p:cNvPr id="175" name="TextBox 174"/>
          <p:cNvSpPr txBox="1"/>
          <p:nvPr/>
        </p:nvSpPr>
        <p:spPr>
          <a:xfrm flipH="1">
            <a:off x="6000760" y="2611275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graphicFrame>
        <p:nvGraphicFramePr>
          <p:cNvPr id="180" name="표 179"/>
          <p:cNvGraphicFramePr>
            <a:graphicFrameLocks noGrp="1"/>
          </p:cNvGraphicFramePr>
          <p:nvPr/>
        </p:nvGraphicFramePr>
        <p:xfrm>
          <a:off x="7143768" y="5857892"/>
          <a:ext cx="1785950" cy="731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92975"/>
                <a:gridCol w="892975"/>
              </a:tblGrid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Error</a:t>
                      </a:r>
                      <a:r>
                        <a:rPr lang="en-US" altLang="ko-KR" sz="1000" baseline="0" dirty="0" smtClean="0"/>
                        <a:t> Data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Data</a:t>
                      </a:r>
                      <a:endParaRPr lang="ko-KR" alt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" name="순서도: 저장 데이터 175"/>
          <p:cNvSpPr>
            <a:spLocks noChangeAspect="1"/>
          </p:cNvSpPr>
          <p:nvPr/>
        </p:nvSpPr>
        <p:spPr>
          <a:xfrm>
            <a:off x="7263033" y="5929330"/>
            <a:ext cx="714380" cy="142876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7" name="순서도: 저장 데이터 176"/>
          <p:cNvSpPr>
            <a:spLocks noChangeAspect="1"/>
          </p:cNvSpPr>
          <p:nvPr/>
        </p:nvSpPr>
        <p:spPr>
          <a:xfrm>
            <a:off x="7286682" y="6286520"/>
            <a:ext cx="714342" cy="14287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48" name="직선 화살표 연결선 47"/>
          <p:cNvCxnSpPr>
            <a:stCxn id="97" idx="0"/>
            <a:endCxn id="22" idx="2"/>
          </p:cNvCxnSpPr>
          <p:nvPr/>
        </p:nvCxnSpPr>
        <p:spPr>
          <a:xfrm rot="5400000" flipH="1" flipV="1">
            <a:off x="220317" y="4030188"/>
            <a:ext cx="1071570" cy="154946"/>
          </a:xfrm>
          <a:prstGeom prst="bentConnector3">
            <a:avLst>
              <a:gd name="adj1" fmla="val 5000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직사각형 96"/>
          <p:cNvSpPr/>
          <p:nvPr/>
        </p:nvSpPr>
        <p:spPr>
          <a:xfrm>
            <a:off x="142844" y="4643446"/>
            <a:ext cx="107157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2"/>
                </a:solidFill>
              </a:rPr>
              <a:t>Option</a:t>
            </a:r>
            <a:endParaRPr lang="ko-KR" altLang="en-US" sz="1400" dirty="0">
              <a:solidFill>
                <a:schemeClr val="bg2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142844" y="4929198"/>
            <a:ext cx="1785950" cy="6429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200" dirty="0" smtClean="0">
                <a:solidFill>
                  <a:schemeClr val="bg2"/>
                </a:solidFill>
              </a:rPr>
              <a:t>*Restart*</a:t>
            </a:r>
          </a:p>
          <a:p>
            <a:r>
              <a:rPr lang="en-US" altLang="ko-KR" sz="1200" b="1" dirty="0" smtClean="0">
                <a:solidFill>
                  <a:schemeClr val="bg2"/>
                </a:solidFill>
              </a:rPr>
              <a:t>Error position is “NE”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42" name="직선 화살표 연결선 141"/>
          <p:cNvCxnSpPr>
            <a:stCxn id="43" idx="1"/>
            <a:endCxn id="20" idx="0"/>
          </p:cNvCxnSpPr>
          <p:nvPr/>
        </p:nvCxnSpPr>
        <p:spPr>
          <a:xfrm rot="10800000" flipV="1">
            <a:off x="821506" y="1964520"/>
            <a:ext cx="6179387" cy="464347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29"/>
          <p:cNvCxnSpPr>
            <a:stCxn id="24" idx="3"/>
          </p:cNvCxnSpPr>
          <p:nvPr/>
        </p:nvCxnSpPr>
        <p:spPr>
          <a:xfrm flipV="1">
            <a:off x="5786446" y="2214563"/>
            <a:ext cx="1571637" cy="428619"/>
          </a:xfrm>
          <a:prstGeom prst="bentConnector3">
            <a:avLst>
              <a:gd name="adj1" fmla="val 100156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 flipH="1">
            <a:off x="3929058" y="1968333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Job Finish</a:t>
            </a:r>
          </a:p>
        </p:txBody>
      </p:sp>
      <p:sp>
        <p:nvSpPr>
          <p:cNvPr id="65" name="TextBox 64"/>
          <p:cNvSpPr txBox="1"/>
          <p:nvPr/>
        </p:nvSpPr>
        <p:spPr>
          <a:xfrm flipH="1">
            <a:off x="1428728" y="242886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Start</a:t>
            </a:r>
          </a:p>
        </p:txBody>
      </p:sp>
      <p:cxnSp>
        <p:nvCxnSpPr>
          <p:cNvPr id="66" name="직선 화살표 연결선 153"/>
          <p:cNvCxnSpPr>
            <a:endCxn id="50" idx="1"/>
          </p:cNvCxnSpPr>
          <p:nvPr/>
        </p:nvCxnSpPr>
        <p:spPr>
          <a:xfrm>
            <a:off x="1357290" y="2786058"/>
            <a:ext cx="1000132" cy="750099"/>
          </a:xfrm>
          <a:prstGeom prst="bentConnector3">
            <a:avLst>
              <a:gd name="adj1" fmla="val 5000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flipH="1">
            <a:off x="1857356" y="3071810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err="1" smtClean="0">
                <a:solidFill>
                  <a:schemeClr val="tx2">
                    <a:lumMod val="75000"/>
                  </a:schemeClr>
                </a:solidFill>
              </a:rPr>
              <a:t>ReStart</a:t>
            </a:r>
            <a:endParaRPr lang="en-US" altLang="ko-K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1" grpId="0" animBg="1"/>
      <p:bldP spid="6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loofJob</a:t>
            </a:r>
            <a:r>
              <a:rPr lang="en-US" altLang="ko-KR" sz="2700" dirty="0" smtClean="0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목표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이 샘플은 </a:t>
            </a:r>
            <a:r>
              <a:rPr lang="en-US" altLang="ko-KR" sz="2000" dirty="0" smtClean="0"/>
              <a:t>Job</a:t>
            </a:r>
            <a:r>
              <a:rPr lang="ko-KR" altLang="en-US" sz="2000" dirty="0" smtClean="0"/>
              <a:t>과 </a:t>
            </a:r>
            <a:r>
              <a:rPr lang="en-US" altLang="ko-KR" sz="2000" dirty="0" smtClean="0"/>
              <a:t>Step</a:t>
            </a:r>
            <a:r>
              <a:rPr lang="ko-KR" altLang="en-US" sz="2000" dirty="0" smtClean="0"/>
              <a:t>의 흐름을 제어하는 모습을 보여주기 위해 설명되는 </a:t>
            </a:r>
            <a:r>
              <a:rPr lang="en-US" altLang="ko-KR" sz="2000" dirty="0" smtClean="0"/>
              <a:t>Sample </a:t>
            </a:r>
            <a:r>
              <a:rPr lang="ko-KR" altLang="en-US" sz="2000" dirty="0" smtClean="0"/>
              <a:t>이다</a:t>
            </a:r>
            <a:r>
              <a:rPr lang="en-US" altLang="ko-KR" sz="20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dirty="0" smtClean="0"/>
              <a:t> </a:t>
            </a:r>
            <a:r>
              <a:rPr lang="ko-KR" altLang="en-US" sz="2400" dirty="0" smtClean="0"/>
              <a:t>기타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Batch</a:t>
            </a:r>
            <a:r>
              <a:rPr lang="ko-KR" altLang="en-US" sz="2000" dirty="0" smtClean="0"/>
              <a:t>가 </a:t>
            </a:r>
            <a:r>
              <a:rPr lang="en-US" altLang="ko-KR" sz="2000" dirty="0" smtClean="0"/>
              <a:t>1.0</a:t>
            </a:r>
            <a:r>
              <a:rPr lang="ko-KR" altLang="en-US" sz="2000" dirty="0" smtClean="0"/>
              <a:t>에서 </a:t>
            </a:r>
            <a:r>
              <a:rPr lang="en-US" altLang="ko-KR" sz="2000" dirty="0" smtClean="0"/>
              <a:t>2.0</a:t>
            </a:r>
            <a:r>
              <a:rPr lang="ko-KR" altLang="en-US" sz="2000" dirty="0" smtClean="0"/>
              <a:t>으로 바뀌며 추가된 기능</a:t>
            </a:r>
            <a:endParaRPr lang="en-US" altLang="ko-KR" sz="2000" dirty="0" smtClean="0"/>
          </a:p>
          <a:p>
            <a:pPr lvl="1">
              <a:buNone/>
            </a:pPr>
            <a:r>
              <a:rPr lang="en-US" altLang="ko-KR" sz="2000" dirty="0" smtClean="0"/>
              <a:t>   </a:t>
            </a:r>
            <a:r>
              <a:rPr lang="ko-KR" altLang="en-US" sz="2000" dirty="0" smtClean="0"/>
              <a:t>으로 </a:t>
            </a:r>
            <a:r>
              <a:rPr lang="en-US" altLang="ko-KR" sz="2000" dirty="0" smtClean="0"/>
              <a:t>Step</a:t>
            </a:r>
            <a:r>
              <a:rPr lang="ko-KR" altLang="en-US" sz="2000" dirty="0" smtClean="0"/>
              <a:t>의 제어가 손쉽게 된다</a:t>
            </a:r>
            <a:r>
              <a:rPr lang="en-US" altLang="ko-KR" sz="2000" dirty="0" smtClean="0"/>
              <a:t>.</a:t>
            </a:r>
          </a:p>
          <a:p>
            <a:pPr lvl="1">
              <a:buNone/>
            </a:pPr>
            <a:endParaRPr lang="en-US" altLang="ko-KR" sz="2000" dirty="0" smtClean="0"/>
          </a:p>
          <a:p>
            <a:pPr lvl="1"/>
            <a:r>
              <a:rPr lang="en-US" altLang="ko-KR" sz="2000" dirty="0" err="1" smtClean="0"/>
              <a:t>limitDecider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빈을 통해 설정된 </a:t>
            </a:r>
            <a:r>
              <a:rPr lang="en-US" altLang="ko-KR" sz="2000" dirty="0" smtClean="0"/>
              <a:t>limit</a:t>
            </a:r>
            <a:r>
              <a:rPr lang="ko-KR" altLang="en-US" sz="2000" dirty="0" smtClean="0"/>
              <a:t>의 수만큼</a:t>
            </a:r>
            <a:endParaRPr lang="en-US" altLang="ko-KR" sz="2000" dirty="0" smtClean="0"/>
          </a:p>
          <a:p>
            <a:pPr lvl="1">
              <a:buNone/>
            </a:pPr>
            <a:r>
              <a:rPr lang="en-US" altLang="ko-KR" sz="2000" dirty="0" smtClean="0"/>
              <a:t>   Step</a:t>
            </a:r>
            <a:r>
              <a:rPr lang="ko-KR" altLang="en-US" sz="2000" dirty="0" smtClean="0"/>
              <a:t>의 반복 작업을 수행할수 있다</a:t>
            </a:r>
            <a:r>
              <a:rPr lang="en-US" altLang="ko-KR" sz="2000" dirty="0" smtClean="0"/>
              <a:t>.</a:t>
            </a:r>
            <a:endParaRPr lang="en-US" altLang="ko-KR" sz="1000" dirty="0" smtClean="0"/>
          </a:p>
          <a:p>
            <a:pPr lvl="1"/>
            <a:endParaRPr lang="en-US" altLang="ko-KR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876"/>
            <a:ext cx="2428892" cy="15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500702"/>
            <a:ext cx="4943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92868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6. Test Sample</a:t>
            </a:r>
            <a:r>
              <a:rPr lang="en-US" altLang="ko-KR" sz="2700" dirty="0" smtClean="0"/>
              <a:t>(</a:t>
            </a:r>
            <a:r>
              <a:rPr lang="en-US" altLang="ko-KR" sz="2700" dirty="0" err="1" smtClean="0"/>
              <a:t>loofJob</a:t>
            </a:r>
            <a:r>
              <a:rPr lang="en-US" altLang="ko-KR" sz="2700" dirty="0" smtClean="0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8641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 </a:t>
            </a:r>
            <a:r>
              <a:rPr lang="en-US" sz="2400" b="1" dirty="0" smtClean="0"/>
              <a:t>Neoss_test_4_loofJob </a:t>
            </a:r>
            <a:r>
              <a:rPr lang="ko-KR" altLang="en-US" sz="2400" b="1" dirty="0" smtClean="0"/>
              <a:t>중 </a:t>
            </a:r>
            <a:r>
              <a:rPr lang="ko-KR" altLang="en-US" sz="2400" b="1" dirty="0" err="1" smtClean="0"/>
              <a:t>첫번째</a:t>
            </a:r>
            <a:r>
              <a:rPr lang="ko-KR" altLang="en-US" sz="2400" b="1" dirty="0" smtClean="0"/>
              <a:t> </a:t>
            </a:r>
            <a:r>
              <a:rPr lang="en-US" sz="2400" b="1" dirty="0" smtClean="0"/>
              <a:t>Job </a:t>
            </a:r>
            <a:r>
              <a:rPr lang="ko-KR" altLang="en-US" sz="2400" b="1" dirty="0" smtClean="0"/>
              <a:t>구조</a:t>
            </a:r>
            <a:r>
              <a:rPr lang="en-US" altLang="ko-KR" sz="2400" b="1" dirty="0" smtClean="0"/>
              <a:t>.</a:t>
            </a:r>
            <a:endParaRPr lang="ko-KR" altLang="en-US" sz="2400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57224" y="2714620"/>
          <a:ext cx="7143800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98"/>
                <a:gridCol w="1143008"/>
                <a:gridCol w="1143008"/>
                <a:gridCol w="3357586"/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Read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Write Error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Option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/>
                      </a:pPr>
                      <a:r>
                        <a:rPr lang="en-US" altLang="ko-KR" sz="1200" dirty="0" err="1" smtClean="0"/>
                        <a:t>Addr</a:t>
                      </a: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Skip</a:t>
                      </a:r>
                      <a:r>
                        <a:rPr lang="en-US" altLang="ko-KR" sz="1000" baseline="0" dirty="0" smtClean="0"/>
                        <a:t> count = 100</a:t>
                      </a:r>
                      <a:endParaRPr lang="ko-KR" alt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2"/>
                      </a:pPr>
                      <a:r>
                        <a:rPr lang="en-US" altLang="ko-KR" sz="1200" dirty="0" smtClean="0"/>
                        <a:t>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Skip</a:t>
                      </a:r>
                      <a:r>
                        <a:rPr lang="en-US" altLang="ko-KR" sz="1000" baseline="0" dirty="0" smtClean="0"/>
                        <a:t> count = 100,allow-start-if-complete=“true”</a:t>
                      </a:r>
                      <a:endParaRPr lang="ko-KR" altLang="en-US" sz="1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3"/>
                      </a:pPr>
                      <a:r>
                        <a:rPr lang="en-US" altLang="ko-KR" sz="1200" dirty="0" err="1" smtClean="0"/>
                        <a:t>Expline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Skip</a:t>
                      </a:r>
                      <a:r>
                        <a:rPr lang="en-US" altLang="ko-KR" sz="1000" baseline="0" dirty="0" smtClean="0"/>
                        <a:t> count = 100,if(FAILED) to=</a:t>
                      </a:r>
                      <a:r>
                        <a:rPr lang="en-US" altLang="ko-KR" sz="1000" baseline="0" dirty="0" err="1" smtClean="0"/>
                        <a:t>ktipkookaddr</a:t>
                      </a:r>
                      <a:endParaRPr lang="ko-KR" altLang="en-US" sz="1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4.    </a:t>
                      </a:r>
                      <a:r>
                        <a:rPr lang="en-US" altLang="ko-KR" sz="1200" dirty="0" err="1" smtClean="0"/>
                        <a:t>Wbras_bsid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Skip</a:t>
                      </a:r>
                      <a:r>
                        <a:rPr lang="en-US" altLang="ko-KR" sz="1000" baseline="0" dirty="0" smtClean="0"/>
                        <a:t> count = 100,allow-start-if-complete=“true”</a:t>
                      </a:r>
                      <a:endParaRPr lang="ko-KR" altLang="en-US" sz="1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latinLnBrk="1">
                        <a:buAutoNum type="arabicPeriod" startAt="5"/>
                      </a:pPr>
                      <a:r>
                        <a:rPr lang="en-US" altLang="ko-KR" sz="1200" dirty="0" smtClean="0"/>
                        <a:t>Dong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O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Skip</a:t>
                      </a:r>
                      <a:r>
                        <a:rPr lang="en-US" altLang="ko-KR" sz="1000" baseline="0" dirty="0" smtClean="0"/>
                        <a:t> count = 100</a:t>
                      </a:r>
                      <a:endParaRPr lang="ko-KR" altLang="en-US" sz="1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28600" indent="-228600" latinLnBrk="1">
                        <a:buAutoNum type="arabicPeriod" startAt="6"/>
                      </a:pP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Ktipkookaddr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X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Skip</a:t>
                      </a:r>
                      <a:r>
                        <a:rPr lang="en-US" altLang="ko-KR" sz="1000" baseline="0" dirty="0" smtClean="0"/>
                        <a:t> count = 100,allow-start-if-complete=“true”</a:t>
                      </a:r>
                      <a:endParaRPr lang="ko-KR" altLang="en-US" sz="10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7.   </a:t>
                      </a:r>
                      <a:r>
                        <a:rPr lang="en-US" altLang="ko-KR" sz="1200" dirty="0" err="1" smtClean="0"/>
                        <a:t>limitDecision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Count=3</a:t>
                      </a:r>
                      <a:r>
                        <a:rPr lang="en-US" altLang="ko-KR" sz="1000" baseline="0" dirty="0" smtClean="0"/>
                        <a:t> , to=</a:t>
                      </a:r>
                      <a:r>
                        <a:rPr lang="en-US" altLang="ko-KR" sz="1000" baseline="0" dirty="0" err="1" smtClean="0"/>
                        <a:t>addr</a:t>
                      </a:r>
                      <a:endParaRPr lang="ko-KR" alt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실행순서</a:t>
                      </a:r>
                      <a:endParaRPr lang="ko-KR" alt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 smtClean="0"/>
                        <a:t>1 – 2 – 3 – 6 – </a:t>
                      </a:r>
                      <a:r>
                        <a:rPr kumimoji="0" lang="en-US" sz="1400" kern="1200" dirty="0" smtClean="0"/>
                        <a:t>7</a:t>
                      </a:r>
                      <a:r>
                        <a:rPr kumimoji="0" lang="en-US" sz="1200" kern="1200" dirty="0" smtClean="0"/>
                        <a:t> – 2 – 6 – 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r>
                        <a:rPr kumimoji="0" lang="en-US" sz="1200" kern="1200" dirty="0" smtClean="0"/>
                        <a:t> - 2 – 6 – 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r>
                        <a:rPr kumimoji="0" lang="en-US" sz="1200" kern="1200" dirty="0" smtClean="0"/>
                        <a:t> – 2 – 6 - 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</a:t>
                      </a:r>
                      <a:endParaRPr lang="ko-KR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Test Sample</a:t>
            </a:r>
            <a:r>
              <a:rPr lang="en-US" altLang="ko-KR" sz="3200" dirty="0" smtClean="0"/>
              <a:t>(</a:t>
            </a:r>
            <a:r>
              <a:rPr lang="en-US" altLang="ko-KR" sz="3200" dirty="0" err="1" smtClean="0"/>
              <a:t>loofJob</a:t>
            </a:r>
            <a:r>
              <a:rPr lang="en-US" altLang="ko-KR" sz="3200" dirty="0" smtClean="0"/>
              <a:t>)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428736"/>
            <a:ext cx="4071966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Job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loofJob</a:t>
            </a:r>
            <a:r>
              <a:rPr lang="en-US" altLang="ko-KR" sz="1600" dirty="0" smtClean="0"/>
              <a:t>)</a:t>
            </a:r>
            <a:r>
              <a:rPr lang="ko-KR" altLang="en-US" sz="2400" dirty="0" smtClean="0"/>
              <a:t> 흐름도</a:t>
            </a:r>
            <a:r>
              <a:rPr lang="en-US" altLang="ko-KR" sz="240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285720" y="2428868"/>
            <a:ext cx="107157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Job</a:t>
            </a:r>
            <a:endParaRPr lang="ko-KR" altLang="en-US" sz="1400" dirty="0">
              <a:solidFill>
                <a:srgbClr val="FFC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9860" y="3143248"/>
            <a:ext cx="104743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Client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5572132" y="2357430"/>
            <a:ext cx="928694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READ</a:t>
            </a:r>
          </a:p>
        </p:txBody>
      </p:sp>
      <p:cxnSp>
        <p:nvCxnSpPr>
          <p:cNvPr id="46" name="직선 화살표 연결선 45"/>
          <p:cNvCxnSpPr>
            <a:endCxn id="24" idx="1"/>
          </p:cNvCxnSpPr>
          <p:nvPr/>
        </p:nvCxnSpPr>
        <p:spPr>
          <a:xfrm>
            <a:off x="5357818" y="2643182"/>
            <a:ext cx="214314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5500694" y="4357669"/>
            <a:ext cx="1071570" cy="5715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FFC000"/>
                </a:solidFill>
              </a:rPr>
              <a:t>WRITE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7000892" y="1714488"/>
            <a:ext cx="1143008" cy="5000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Log</a:t>
            </a:r>
          </a:p>
        </p:txBody>
      </p:sp>
      <p:cxnSp>
        <p:nvCxnSpPr>
          <p:cNvPr id="81" name="직선 화살표 연결선 80"/>
          <p:cNvCxnSpPr>
            <a:stCxn id="27" idx="2"/>
            <a:endCxn id="94" idx="1"/>
          </p:cNvCxnSpPr>
          <p:nvPr/>
        </p:nvCxnSpPr>
        <p:spPr>
          <a:xfrm rot="16200000" flipH="1">
            <a:off x="5822153" y="5143499"/>
            <a:ext cx="857281" cy="428628"/>
          </a:xfrm>
          <a:prstGeom prst="bentConnector3">
            <a:avLst>
              <a:gd name="adj1" fmla="val 50000"/>
            </a:avLst>
          </a:prstGeom>
          <a:ln w="12700">
            <a:headEnd type="triangle" w="lg" len="lg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순서도: 저장 데이터 48"/>
          <p:cNvSpPr>
            <a:spLocks noChangeAspect="1"/>
          </p:cNvSpPr>
          <p:nvPr/>
        </p:nvSpPr>
        <p:spPr>
          <a:xfrm>
            <a:off x="3357554" y="2285992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ADDR</a:t>
            </a:r>
            <a:endParaRPr lang="ko-KR" altLang="en-US" sz="1000" dirty="0"/>
          </a:p>
        </p:txBody>
      </p:sp>
      <p:sp>
        <p:nvSpPr>
          <p:cNvPr id="50" name="순서도: 저장 데이터 49"/>
          <p:cNvSpPr>
            <a:spLocks noChangeAspect="1"/>
          </p:cNvSpPr>
          <p:nvPr/>
        </p:nvSpPr>
        <p:spPr>
          <a:xfrm>
            <a:off x="3357554" y="2928934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순서도: 저장 데이터 53"/>
          <p:cNvSpPr>
            <a:spLocks noChangeAspect="1"/>
          </p:cNvSpPr>
          <p:nvPr/>
        </p:nvSpPr>
        <p:spPr>
          <a:xfrm>
            <a:off x="3357554" y="3571876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순서도: 저장 데이터 55"/>
          <p:cNvSpPr>
            <a:spLocks noChangeAspect="1"/>
          </p:cNvSpPr>
          <p:nvPr/>
        </p:nvSpPr>
        <p:spPr>
          <a:xfrm>
            <a:off x="3357554" y="4214818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WBRAS_BSID</a:t>
            </a:r>
            <a:endParaRPr lang="ko-KR" altLang="en-US" sz="1000" dirty="0"/>
          </a:p>
        </p:txBody>
      </p:sp>
      <p:sp>
        <p:nvSpPr>
          <p:cNvPr id="57" name="순서도: 저장 데이터 56"/>
          <p:cNvSpPr>
            <a:spLocks noChangeAspect="1"/>
          </p:cNvSpPr>
          <p:nvPr/>
        </p:nvSpPr>
        <p:spPr>
          <a:xfrm>
            <a:off x="3357554" y="4857760"/>
            <a:ext cx="1785950" cy="357190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accent4">
                    <a:lumMod val="50000"/>
                  </a:schemeClr>
                </a:solidFill>
              </a:rPr>
              <a:t>DONG</a:t>
            </a:r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8" name="순서도: 저장 데이터 57"/>
          <p:cNvSpPr>
            <a:spLocks noChangeAspect="1"/>
          </p:cNvSpPr>
          <p:nvPr/>
        </p:nvSpPr>
        <p:spPr>
          <a:xfrm>
            <a:off x="3357554" y="5500702"/>
            <a:ext cx="1785950" cy="35719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KTIPKOOKADDR</a:t>
            </a:r>
            <a:endParaRPr lang="ko-KR" altLang="en-US" sz="1000" dirty="0"/>
          </a:p>
        </p:txBody>
      </p:sp>
      <p:sp>
        <p:nvSpPr>
          <p:cNvPr id="94" name="순서도: 자기 디스크 93"/>
          <p:cNvSpPr/>
          <p:nvPr/>
        </p:nvSpPr>
        <p:spPr>
          <a:xfrm>
            <a:off x="6000760" y="5786454"/>
            <a:ext cx="928694" cy="78581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101" name="직선 연결선 100"/>
          <p:cNvCxnSpPr>
            <a:stCxn id="49" idx="3"/>
          </p:cNvCxnSpPr>
          <p:nvPr/>
        </p:nvCxnSpPr>
        <p:spPr>
          <a:xfrm flipV="1">
            <a:off x="4845846" y="2460891"/>
            <a:ext cx="511972" cy="36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>
            <a:stCxn id="50" idx="3"/>
          </p:cNvCxnSpPr>
          <p:nvPr/>
        </p:nvCxnSpPr>
        <p:spPr>
          <a:xfrm>
            <a:off x="4845846" y="3107529"/>
            <a:ext cx="511972" cy="4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54" idx="3"/>
          </p:cNvCxnSpPr>
          <p:nvPr/>
        </p:nvCxnSpPr>
        <p:spPr>
          <a:xfrm flipV="1">
            <a:off x="4845846" y="3746285"/>
            <a:ext cx="523878" cy="4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56" idx="3"/>
          </p:cNvCxnSpPr>
          <p:nvPr/>
        </p:nvCxnSpPr>
        <p:spPr>
          <a:xfrm flipV="1">
            <a:off x="4845846" y="4389227"/>
            <a:ext cx="523878" cy="4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57" idx="3"/>
          </p:cNvCxnSpPr>
          <p:nvPr/>
        </p:nvCxnSpPr>
        <p:spPr>
          <a:xfrm flipV="1">
            <a:off x="4845846" y="5032169"/>
            <a:ext cx="523878" cy="4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>
            <a:stCxn id="58" idx="3"/>
          </p:cNvCxnSpPr>
          <p:nvPr/>
        </p:nvCxnSpPr>
        <p:spPr>
          <a:xfrm flipV="1">
            <a:off x="4845846" y="5675111"/>
            <a:ext cx="523878" cy="4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 rot="5400000" flipH="1" flipV="1">
            <a:off x="3480477" y="4337741"/>
            <a:ext cx="3754682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57" idx="2"/>
            <a:endCxn id="58" idx="0"/>
          </p:cNvCxnSpPr>
          <p:nvPr/>
        </p:nvCxnSpPr>
        <p:spPr>
          <a:xfrm rot="5400000">
            <a:off x="4107653" y="5357826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56" idx="2"/>
            <a:endCxn id="57" idx="0"/>
          </p:cNvCxnSpPr>
          <p:nvPr/>
        </p:nvCxnSpPr>
        <p:spPr>
          <a:xfrm rot="5400000">
            <a:off x="4107653" y="4714884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>
            <a:stCxn id="49" idx="2"/>
            <a:endCxn id="50" idx="0"/>
          </p:cNvCxnSpPr>
          <p:nvPr/>
        </p:nvCxnSpPr>
        <p:spPr>
          <a:xfrm rot="5400000">
            <a:off x="4107653" y="2786058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/>
          <p:cNvCxnSpPr>
            <a:stCxn id="50" idx="2"/>
            <a:endCxn id="54" idx="0"/>
          </p:cNvCxnSpPr>
          <p:nvPr/>
        </p:nvCxnSpPr>
        <p:spPr>
          <a:xfrm rot="5400000">
            <a:off x="4107653" y="3429000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화살표 연결선 137"/>
          <p:cNvCxnSpPr>
            <a:stCxn id="54" idx="2"/>
            <a:endCxn id="56" idx="0"/>
          </p:cNvCxnSpPr>
          <p:nvPr/>
        </p:nvCxnSpPr>
        <p:spPr>
          <a:xfrm rot="5400000">
            <a:off x="4107653" y="4071942"/>
            <a:ext cx="285752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27" idx="3"/>
            <a:endCxn id="43" idx="2"/>
          </p:cNvCxnSpPr>
          <p:nvPr/>
        </p:nvCxnSpPr>
        <p:spPr>
          <a:xfrm flipV="1">
            <a:off x="6572264" y="2214554"/>
            <a:ext cx="1000132" cy="2428867"/>
          </a:xfrm>
          <a:prstGeom prst="bentConnector2">
            <a:avLst/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24" idx="2"/>
            <a:endCxn id="27" idx="0"/>
          </p:cNvCxnSpPr>
          <p:nvPr/>
        </p:nvCxnSpPr>
        <p:spPr>
          <a:xfrm rot="5400000">
            <a:off x="5322112" y="3643301"/>
            <a:ext cx="1428735" cy="1588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20" idx="3"/>
            <a:endCxn id="49" idx="0"/>
          </p:cNvCxnSpPr>
          <p:nvPr/>
        </p:nvCxnSpPr>
        <p:spPr>
          <a:xfrm flipV="1">
            <a:off x="1357290" y="2285992"/>
            <a:ext cx="2893239" cy="357190"/>
          </a:xfrm>
          <a:prstGeom prst="bentConnector4">
            <a:avLst>
              <a:gd name="adj1" fmla="val 4871"/>
              <a:gd name="adj2" fmla="val 16400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직선 화살표 연결선 156"/>
          <p:cNvCxnSpPr>
            <a:stCxn id="22" idx="0"/>
            <a:endCxn id="20" idx="2"/>
          </p:cNvCxnSpPr>
          <p:nvPr/>
        </p:nvCxnSpPr>
        <p:spPr>
          <a:xfrm rot="16200000" flipV="1">
            <a:off x="684664" y="2994337"/>
            <a:ext cx="285752" cy="12070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 flipH="1">
            <a:off x="6786578" y="4429132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sp>
        <p:nvSpPr>
          <p:cNvPr id="175" name="TextBox 174"/>
          <p:cNvSpPr txBox="1"/>
          <p:nvPr/>
        </p:nvSpPr>
        <p:spPr>
          <a:xfrm flipH="1">
            <a:off x="6643702" y="2611275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Exception</a:t>
            </a:r>
          </a:p>
        </p:txBody>
      </p:sp>
      <p:graphicFrame>
        <p:nvGraphicFramePr>
          <p:cNvPr id="180" name="표 179"/>
          <p:cNvGraphicFramePr>
            <a:graphicFrameLocks noGrp="1"/>
          </p:cNvGraphicFramePr>
          <p:nvPr/>
        </p:nvGraphicFramePr>
        <p:xfrm>
          <a:off x="7143768" y="5857892"/>
          <a:ext cx="1785950" cy="731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92975"/>
                <a:gridCol w="892975"/>
              </a:tblGrid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Error</a:t>
                      </a:r>
                      <a:r>
                        <a:rPr lang="en-US" altLang="ko-KR" sz="1000" baseline="0" dirty="0" smtClean="0"/>
                        <a:t> Data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4287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Data</a:t>
                      </a:r>
                      <a:endParaRPr lang="ko-KR" altLang="en-US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" name="순서도: 저장 데이터 175"/>
          <p:cNvSpPr>
            <a:spLocks noChangeAspect="1"/>
          </p:cNvSpPr>
          <p:nvPr/>
        </p:nvSpPr>
        <p:spPr>
          <a:xfrm>
            <a:off x="7263033" y="5929330"/>
            <a:ext cx="714380" cy="142876"/>
          </a:xfrm>
          <a:prstGeom prst="flowChartOnlineStorag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7" name="순서도: 저장 데이터 176"/>
          <p:cNvSpPr>
            <a:spLocks noChangeAspect="1"/>
          </p:cNvSpPr>
          <p:nvPr/>
        </p:nvSpPr>
        <p:spPr>
          <a:xfrm>
            <a:off x="7286682" y="6286520"/>
            <a:ext cx="714342" cy="14287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cxnSp>
        <p:nvCxnSpPr>
          <p:cNvPr id="48" name="직선 화살표 연결선 47"/>
          <p:cNvCxnSpPr>
            <a:endCxn id="22" idx="2"/>
          </p:cNvCxnSpPr>
          <p:nvPr/>
        </p:nvCxnSpPr>
        <p:spPr>
          <a:xfrm rot="16200000" flipV="1">
            <a:off x="791821" y="3613630"/>
            <a:ext cx="357190" cy="273682"/>
          </a:xfrm>
          <a:prstGeom prst="bentConnector3">
            <a:avLst>
              <a:gd name="adj1" fmla="val 50000"/>
            </a:avLst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43" idx="1"/>
            <a:endCxn id="20" idx="0"/>
          </p:cNvCxnSpPr>
          <p:nvPr/>
        </p:nvCxnSpPr>
        <p:spPr>
          <a:xfrm rot="10800000" flipV="1">
            <a:off x="821506" y="1964520"/>
            <a:ext cx="6179387" cy="464347"/>
          </a:xfrm>
          <a:prstGeom prst="bentConnector2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화살표 연결선 29"/>
          <p:cNvCxnSpPr>
            <a:stCxn id="24" idx="3"/>
          </p:cNvCxnSpPr>
          <p:nvPr/>
        </p:nvCxnSpPr>
        <p:spPr>
          <a:xfrm flipV="1">
            <a:off x="6500826" y="2214554"/>
            <a:ext cx="857256" cy="428628"/>
          </a:xfrm>
          <a:prstGeom prst="bentConnector3">
            <a:avLst>
              <a:gd name="adj1" fmla="val 100574"/>
            </a:avLst>
          </a:prstGeom>
          <a:ln w="9525">
            <a:solidFill>
              <a:schemeClr val="tx2">
                <a:lumMod val="9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 flipH="1">
            <a:off x="5214942" y="1896895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Job Finish</a:t>
            </a:r>
          </a:p>
        </p:txBody>
      </p:sp>
      <p:sp>
        <p:nvSpPr>
          <p:cNvPr id="65" name="TextBox 64"/>
          <p:cNvSpPr txBox="1"/>
          <p:nvPr/>
        </p:nvSpPr>
        <p:spPr>
          <a:xfrm flipH="1">
            <a:off x="1500166" y="2071678"/>
            <a:ext cx="1214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000" dirty="0" smtClean="0">
                <a:solidFill>
                  <a:schemeClr val="tx2">
                    <a:lumMod val="75000"/>
                  </a:schemeClr>
                </a:solidFill>
              </a:rPr>
              <a:t>Start</a:t>
            </a:r>
          </a:p>
        </p:txBody>
      </p:sp>
      <p:sp>
        <p:nvSpPr>
          <p:cNvPr id="63" name="순서도: 저장 데이터 62"/>
          <p:cNvSpPr>
            <a:spLocks noChangeAspect="1"/>
          </p:cNvSpPr>
          <p:nvPr/>
        </p:nvSpPr>
        <p:spPr>
          <a:xfrm>
            <a:off x="3357554" y="6072206"/>
            <a:ext cx="1785950" cy="357190"/>
          </a:xfrm>
          <a:prstGeom prst="flowChartOnlineStorag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err="1" smtClean="0"/>
              <a:t>LimitDecision</a:t>
            </a:r>
            <a:endParaRPr lang="ko-KR" altLang="en-US" sz="1000" dirty="0"/>
          </a:p>
        </p:txBody>
      </p:sp>
      <p:cxnSp>
        <p:nvCxnSpPr>
          <p:cNvPr id="64" name="직선 화살표 연결선 63"/>
          <p:cNvCxnSpPr>
            <a:stCxn id="58" idx="2"/>
            <a:endCxn id="63" idx="0"/>
          </p:cNvCxnSpPr>
          <p:nvPr/>
        </p:nvCxnSpPr>
        <p:spPr>
          <a:xfrm rot="5400000">
            <a:off x="4143372" y="5965049"/>
            <a:ext cx="214314" cy="1588"/>
          </a:xfrm>
          <a:prstGeom prst="straightConnector1">
            <a:avLst/>
          </a:prstGeom>
          <a:ln w="19050" cmpd="sng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>
            <a:stCxn id="63" idx="3"/>
          </p:cNvCxnSpPr>
          <p:nvPr/>
        </p:nvCxnSpPr>
        <p:spPr>
          <a:xfrm flipV="1">
            <a:off x="4845846" y="6215082"/>
            <a:ext cx="511972" cy="357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직사각형 77"/>
          <p:cNvSpPr/>
          <p:nvPr/>
        </p:nvSpPr>
        <p:spPr>
          <a:xfrm>
            <a:off x="1571604" y="2571744"/>
            <a:ext cx="2428892" cy="2143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"*" to=“NE"/&gt;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1571604" y="3214686"/>
            <a:ext cx="2428892" cy="2143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"*" to=“EXPLINE"/&gt;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1571604" y="3817722"/>
            <a:ext cx="2428892" cy="3571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"FAILED“ o="dong"/&gt;</a:t>
            </a:r>
            <a:endParaRPr lang="en-US" altLang="ko-KR" sz="1000" dirty="0" smtClean="0"/>
          </a:p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"*" to=“</a:t>
            </a:r>
            <a:r>
              <a:rPr lang="en-US" altLang="ko-KR" sz="1000" i="1" dirty="0" err="1" smtClean="0"/>
              <a:t>Wbras_bsid</a:t>
            </a:r>
            <a:r>
              <a:rPr lang="en-US" altLang="ko-KR" sz="1000" i="1" dirty="0" smtClean="0"/>
              <a:t>"/&gt;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1571604" y="4500570"/>
            <a:ext cx="2428892" cy="2143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"*“ to=“dong"/&gt;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571604" y="5000636"/>
            <a:ext cx="2428892" cy="3571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900" dirty="0" smtClean="0"/>
              <a:t>&lt;next on=</a:t>
            </a:r>
            <a:r>
              <a:rPr lang="en-US" altLang="ko-KR" sz="900" i="1" dirty="0" smtClean="0"/>
              <a:t>"FAILED“ o=“</a:t>
            </a:r>
            <a:r>
              <a:rPr lang="en-US" altLang="ko-KR" sz="900" i="1" dirty="0" err="1" smtClean="0"/>
              <a:t>LimitDecision</a:t>
            </a:r>
            <a:r>
              <a:rPr lang="en-US" altLang="ko-KR" sz="900" i="1" dirty="0" smtClean="0"/>
              <a:t>"/&gt;</a:t>
            </a:r>
            <a:endParaRPr lang="en-US" altLang="ko-KR" sz="900" dirty="0" smtClean="0"/>
          </a:p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"*" to=“NE"/&gt;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1571604" y="5786454"/>
            <a:ext cx="2428892" cy="2143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"*" to=“</a:t>
            </a:r>
            <a:r>
              <a:rPr lang="en-US" altLang="ko-KR" sz="1000" i="1" dirty="0" err="1" smtClean="0"/>
              <a:t>LimitDecision</a:t>
            </a:r>
            <a:r>
              <a:rPr lang="en-US" altLang="ko-KR" sz="1000" i="1" dirty="0" smtClean="0"/>
              <a:t>"/&gt;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1571604" y="6357958"/>
            <a:ext cx="2428892" cy="3571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dirty="0" smtClean="0"/>
              <a:t>&lt;next on=</a:t>
            </a:r>
            <a:r>
              <a:rPr lang="en-US" altLang="ko-KR" sz="1000" i="1" dirty="0" smtClean="0"/>
              <a:t>"CONTINUE" to="</a:t>
            </a:r>
            <a:r>
              <a:rPr lang="en-US" altLang="ko-KR" sz="1000" i="1" dirty="0" err="1" smtClean="0"/>
              <a:t>addr</a:t>
            </a:r>
            <a:r>
              <a:rPr lang="en-US" altLang="ko-KR" sz="1000" i="1" dirty="0" smtClean="0"/>
              <a:t>" /&gt;</a:t>
            </a:r>
          </a:p>
          <a:p>
            <a:r>
              <a:rPr lang="en-US" altLang="ko-KR" sz="1000" dirty="0" smtClean="0"/>
              <a:t>&lt;end on=</a:t>
            </a:r>
            <a:r>
              <a:rPr lang="en-US" altLang="ko-KR" sz="1000" i="1" dirty="0" smtClean="0"/>
              <a:t>"COMPLETED"  /&gt;</a:t>
            </a:r>
            <a:endParaRPr lang="ko-KR" alt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142844" y="3714752"/>
            <a:ext cx="1357322" cy="30003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ko-KR" altLang="en-US" sz="1000" b="1" dirty="0" smtClean="0">
                <a:solidFill>
                  <a:schemeClr val="accent4">
                    <a:lumMod val="50000"/>
                  </a:schemeClr>
                </a:solidFill>
              </a:rPr>
              <a:t>조건</a:t>
            </a:r>
            <a:r>
              <a:rPr lang="en-US" altLang="ko-KR" sz="1000" b="1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Limit = 3,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allow-start-if-complete = “</a:t>
            </a:r>
            <a:r>
              <a:rPr lang="en-US" altLang="ko-KR" sz="800" dirty="0" err="1" smtClean="0">
                <a:solidFill>
                  <a:schemeClr val="accent4">
                    <a:lumMod val="50000"/>
                  </a:schemeClr>
                </a:solidFill>
              </a:rPr>
              <a:t>ture</a:t>
            </a:r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”</a:t>
            </a:r>
          </a:p>
          <a:p>
            <a:endParaRPr lang="en-US" altLang="ko-KR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1000" b="1" dirty="0" smtClean="0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ko-KR" altLang="en-US" sz="1000" b="1" dirty="0" smtClean="0">
                <a:solidFill>
                  <a:schemeClr val="accent4">
                    <a:lumMod val="50000"/>
                  </a:schemeClr>
                </a:solidFill>
              </a:rPr>
              <a:t>실행순서</a:t>
            </a:r>
            <a:r>
              <a:rPr lang="en-US" altLang="ko-KR" sz="1000" b="1" dirty="0" smtClean="0">
                <a:solidFill>
                  <a:schemeClr val="accent4">
                    <a:lumMod val="50000"/>
                  </a:schemeClr>
                </a:solidFill>
              </a:rPr>
              <a:t>]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ADDR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NE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DONG</a:t>
            </a:r>
          </a:p>
          <a:p>
            <a:r>
              <a:rPr lang="en-US" altLang="ko-KR" sz="800" b="1" dirty="0" err="1" smtClean="0">
                <a:solidFill>
                  <a:schemeClr val="accent4">
                    <a:lumMod val="50000"/>
                  </a:schemeClr>
                </a:solidFill>
              </a:rPr>
              <a:t>LimitDecision</a:t>
            </a:r>
            <a:endParaRPr lang="en-US" altLang="ko-KR" sz="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ADDR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Skip(NE)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</a:t>
            </a:r>
            <a:r>
              <a:rPr lang="en-US" altLang="ko-KR" sz="800" dirty="0" err="1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Skip(dong)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ADDR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Skip(NE)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</a:t>
            </a:r>
            <a:r>
              <a:rPr lang="en-US" altLang="ko-KR" sz="800" dirty="0" err="1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Skip(dong)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ADDR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Skip(NE)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</a:t>
            </a:r>
            <a:r>
              <a:rPr lang="en-US" altLang="ko-KR" sz="800" dirty="0" err="1" smtClean="0">
                <a:solidFill>
                  <a:schemeClr val="accent4">
                    <a:lumMod val="50000"/>
                  </a:schemeClr>
                </a:solidFill>
              </a:rPr>
              <a:t>expline</a:t>
            </a:r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r>
              <a:rPr lang="en-US" altLang="ko-KR" sz="800" dirty="0" smtClean="0">
                <a:solidFill>
                  <a:schemeClr val="accent4">
                    <a:lumMod val="50000"/>
                  </a:schemeClr>
                </a:solidFill>
              </a:rPr>
              <a:t>Skip(dong)</a:t>
            </a:r>
          </a:p>
          <a:p>
            <a:endParaRPr lang="ko-KR" alt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8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8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allAtOnce" animBg="1"/>
      <p:bldP spid="80" grpId="0" build="allAtOnce" animBg="1"/>
      <p:bldP spid="82" grpId="0" build="allAtOnce" animBg="1"/>
      <p:bldP spid="83" grpId="0" build="allAtOnce" animBg="1"/>
      <p:bldP spid="84" grpId="0" build="allAtOnce" animBg="1"/>
      <p:bldP spid="85" grpId="0" build="allAtOnce" animBg="1"/>
      <p:bldP spid="86" grpId="0" build="allAtOnce" animBg="1"/>
      <p:bldP spid="88" grpId="0" build="allAtOnce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/>
              <a:t>7 . </a:t>
            </a:r>
            <a:r>
              <a:rPr lang="ko-KR" altLang="en-US" sz="4400" dirty="0" smtClean="0"/>
              <a:t>향후 계획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향후 계획</a:t>
            </a:r>
            <a:endParaRPr lang="en-US" altLang="ko-KR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/>
              <a:t>병행 배치처리</a:t>
            </a:r>
            <a:r>
              <a:rPr lang="en-US" altLang="ko-KR" sz="2400" dirty="0" smtClean="0"/>
              <a:t> , </a:t>
            </a:r>
            <a:r>
              <a:rPr lang="ko-KR" altLang="en-US" sz="2400" dirty="0" smtClean="0"/>
              <a:t>유효성 검사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예외 처리 응용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남은 </a:t>
            </a:r>
            <a:r>
              <a:rPr lang="en-US" altLang="ko-KR" sz="2400" dirty="0" smtClean="0"/>
              <a:t>Sample Source </a:t>
            </a:r>
            <a:r>
              <a:rPr lang="ko-KR" altLang="en-US" sz="2400" dirty="0" smtClean="0"/>
              <a:t>분석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Batch 2.1.0 version</a:t>
            </a:r>
            <a:r>
              <a:rPr lang="ko-KR" altLang="en-US" sz="2400" dirty="0" smtClean="0"/>
              <a:t>에 따른 호환 및 최적화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단위테스트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Junit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을 통한 프로그램 무결성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92922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</a:t>
            </a:r>
            <a:r>
              <a:rPr lang="ko-KR" altLang="en-US" sz="2400" dirty="0" smtClean="0"/>
              <a:t>배치 처리를 돕는 다섯 가지 핵심 기법</a:t>
            </a:r>
            <a:endParaRPr lang="en-US" altLang="ko-KR" sz="2400" dirty="0" smtClean="0"/>
          </a:p>
          <a:p>
            <a:pPr lvl="1"/>
            <a:r>
              <a:rPr lang="ko-KR" altLang="en-US" sz="2000" dirty="0" smtClean="0"/>
              <a:t>배치처리 유형을 표준화 하고 패턴화한 구현방법 제공</a:t>
            </a:r>
            <a:endParaRPr lang="en-US" altLang="ko-KR" sz="2000" dirty="0" smtClean="0"/>
          </a:p>
          <a:p>
            <a:pPr lvl="2">
              <a:buFontTx/>
              <a:buChar char="-"/>
            </a:pPr>
            <a:r>
              <a:rPr lang="ko-KR" altLang="en-US" sz="1600" dirty="0" smtClean="0"/>
              <a:t>반복처리 패턴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건 단위로 반복적으로 입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출력이 이루어지고 입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출력 유형에 </a:t>
            </a:r>
            <a:r>
              <a:rPr lang="en-US" altLang="ko-KR" sz="1600" dirty="0" smtClean="0"/>
              <a:t>			</a:t>
            </a:r>
            <a:r>
              <a:rPr lang="ko-KR" altLang="en-US" sz="1600" dirty="0" smtClean="0"/>
              <a:t>따라 구분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다수의 패턴 존재</a:t>
            </a:r>
            <a:endParaRPr lang="en-US" altLang="ko-KR" sz="1600" dirty="0" smtClean="0"/>
          </a:p>
          <a:p>
            <a:pPr lvl="2">
              <a:buFontTx/>
              <a:buChar char="-"/>
            </a:pPr>
            <a:r>
              <a:rPr lang="ko-KR" altLang="en-US" sz="1600" dirty="0" err="1" smtClean="0"/>
              <a:t>로직</a:t>
            </a:r>
            <a:r>
              <a:rPr lang="ko-KR" altLang="en-US" sz="1600" dirty="0" smtClean="0"/>
              <a:t> 처리 패턴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비즈니스 </a:t>
            </a:r>
            <a:r>
              <a:rPr lang="ko-KR" altLang="en-US" sz="1600" dirty="0" err="1" smtClean="0"/>
              <a:t>로직</a:t>
            </a:r>
            <a:r>
              <a:rPr lang="ko-KR" altLang="en-US" sz="1600" dirty="0" smtClean="0"/>
              <a:t> 상에서 다른 시스템의 자원을 사용하는 패턴</a:t>
            </a:r>
            <a:r>
              <a:rPr lang="en-US" altLang="ko-KR" sz="1600" dirty="0" smtClean="0"/>
              <a:t>.</a:t>
            </a:r>
          </a:p>
          <a:p>
            <a:pPr lvl="2">
              <a:buFontTx/>
              <a:buChar char="-"/>
            </a:pPr>
            <a:r>
              <a:rPr lang="ko-KR" altLang="en-US" sz="1600" dirty="0" smtClean="0"/>
              <a:t>유틸리티 패턴 </a:t>
            </a:r>
            <a:r>
              <a:rPr lang="en-US" altLang="ko-KR" sz="1600" dirty="0" smtClean="0"/>
              <a:t>: FTP, </a:t>
            </a:r>
            <a:r>
              <a:rPr lang="en-US" altLang="ko-KR" sz="1600" dirty="0" err="1" smtClean="0"/>
              <a:t>Print,Tool</a:t>
            </a:r>
            <a:r>
              <a:rPr lang="ko-KR" altLang="en-US" sz="1600" dirty="0" smtClean="0"/>
              <a:t>을 이용한 데이터 변환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쉘</a:t>
            </a:r>
            <a:r>
              <a:rPr lang="ko-KR" altLang="en-US" sz="1600" dirty="0" smtClean="0"/>
              <a:t> 스크립트 등을 이용하기 위한 패턴</a:t>
            </a:r>
            <a:r>
              <a:rPr lang="en-US" altLang="ko-KR" sz="1600" dirty="0" smtClean="0"/>
              <a:t>.</a:t>
            </a:r>
          </a:p>
          <a:p>
            <a:pPr lvl="2">
              <a:buFontTx/>
              <a:buChar char="-"/>
            </a:pPr>
            <a:r>
              <a:rPr lang="ko-KR" altLang="en-US" sz="1600" dirty="0" err="1" smtClean="0"/>
              <a:t>커스텀</a:t>
            </a:r>
            <a:r>
              <a:rPr lang="ko-KR" altLang="en-US" sz="1600" dirty="0" smtClean="0"/>
              <a:t> 패턴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위 세 가지 패턴에 포함되지 않는 패턴</a:t>
            </a:r>
            <a:r>
              <a:rPr lang="en-US" altLang="ko-KR" sz="1600" dirty="0" smtClean="0"/>
              <a:t>.</a:t>
            </a:r>
          </a:p>
          <a:p>
            <a:pPr lvl="2">
              <a:buFontTx/>
              <a:buChar char="-"/>
            </a:pPr>
            <a:endParaRPr lang="en-US" altLang="ko-KR" sz="1600" dirty="0" smtClean="0"/>
          </a:p>
          <a:p>
            <a:pPr lvl="1"/>
            <a:r>
              <a:rPr lang="ko-KR" altLang="en-US" sz="2000" dirty="0" smtClean="0"/>
              <a:t>기본 빌딩 </a:t>
            </a:r>
            <a:r>
              <a:rPr lang="ko-KR" altLang="en-US" sz="2000" dirty="0" err="1" smtClean="0"/>
              <a:t>블럭을</a:t>
            </a:r>
            <a:r>
              <a:rPr lang="ko-KR" altLang="en-US" sz="2000" dirty="0" smtClean="0"/>
              <a:t> 통해 각각의 처리 유형을 동일한 개념으로 구현</a:t>
            </a:r>
            <a:endParaRPr lang="en-US" altLang="ko-KR" sz="2000" dirty="0" smtClean="0"/>
          </a:p>
          <a:p>
            <a:pPr lvl="1">
              <a:buNone/>
            </a:pPr>
            <a:r>
              <a:rPr lang="en-US" altLang="ko-KR" sz="2000" dirty="0" smtClean="0"/>
              <a:t>    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처리 패턴은 실제로 몇 백 개나 되기에 각각의 패턴을 아래 그림과 같은 방식의 동일한 개념으로 구현 될 수 있도록 표준화 하여 개발이 가능하도록 한다</a:t>
            </a:r>
            <a:r>
              <a:rPr lang="en-US" altLang="ko-KR" sz="1600" dirty="0" smtClean="0"/>
              <a:t>.</a:t>
            </a:r>
            <a:endParaRPr lang="en-US" altLang="ko-KR" sz="1100" dirty="0" smtClean="0"/>
          </a:p>
          <a:p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429264"/>
            <a:ext cx="6143668" cy="9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배치 </a:t>
            </a:r>
            <a:r>
              <a:rPr lang="en-US" altLang="ko-KR" dirty="0" smtClean="0"/>
              <a:t>(Batch)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500174"/>
            <a:ext cx="8358246" cy="4929222"/>
          </a:xfrm>
        </p:spPr>
        <p:txBody>
          <a:bodyPr>
            <a:normAutofit/>
          </a:bodyPr>
          <a:lstStyle/>
          <a:p>
            <a:pPr lvl="1"/>
            <a:r>
              <a:rPr lang="en-US" altLang="ko-KR" sz="2000" dirty="0" err="1" smtClean="0"/>
              <a:t>SoC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방식을 최대한 적용해 개발자의 부담을 줄임</a:t>
            </a:r>
            <a:endParaRPr lang="en-US" altLang="ko-KR" sz="2000" dirty="0" smtClean="0"/>
          </a:p>
          <a:p>
            <a:pPr lvl="2">
              <a:buFontTx/>
              <a:buChar char="-"/>
            </a:pPr>
            <a:r>
              <a:rPr lang="ko-KR" altLang="en-US" sz="1600" dirty="0" smtClean="0"/>
              <a:t>반복적으로 처리되는 보안</a:t>
            </a:r>
            <a:r>
              <a:rPr lang="en-US" altLang="ko-KR" sz="1600" dirty="0" smtClean="0"/>
              <a:t>,</a:t>
            </a:r>
            <a:r>
              <a:rPr lang="ko-KR" altLang="en-US" sz="1600" dirty="0" err="1" smtClean="0"/>
              <a:t>로깅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예외 처리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트랜잭션 처리 등과 같은 작업은 프레임 워크에서 담당하고 개발자는 비즈니스에 관련된 관심사만을 담당 </a:t>
            </a:r>
            <a:r>
              <a:rPr lang="ko-KR" altLang="en-US" sz="1600" dirty="0" err="1" smtClean="0"/>
              <a:t>할수</a:t>
            </a:r>
            <a:r>
              <a:rPr lang="ko-KR" altLang="en-US" sz="1600" dirty="0" smtClean="0"/>
              <a:t> 있도록 구현</a:t>
            </a:r>
            <a:r>
              <a:rPr lang="en-US" altLang="ko-KR" sz="1600" dirty="0" smtClean="0"/>
              <a:t>.</a:t>
            </a:r>
          </a:p>
          <a:p>
            <a:pPr lvl="2">
              <a:buFontTx/>
              <a:buChar char="-"/>
            </a:pPr>
            <a:endParaRPr lang="en-US" altLang="ko-KR" sz="1600" dirty="0" smtClean="0"/>
          </a:p>
          <a:p>
            <a:pPr lvl="1"/>
            <a:r>
              <a:rPr lang="ko-KR" altLang="en-US" sz="2000" dirty="0" smtClean="0"/>
              <a:t>테스트를 최적화 </a:t>
            </a:r>
            <a:endParaRPr lang="en-US" altLang="ko-KR" sz="2000" dirty="0" smtClean="0"/>
          </a:p>
          <a:p>
            <a:pPr lvl="1">
              <a:buNone/>
            </a:pPr>
            <a:r>
              <a:rPr lang="en-US" altLang="ko-KR" sz="2000" dirty="0" smtClean="0"/>
              <a:t>	 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배치 테스트를 수행하기 위해 기본적 모든 경우의 수를 고려한 데이터 </a:t>
            </a:r>
            <a:r>
              <a:rPr lang="ko-KR" altLang="en-US" sz="1600" dirty="0" err="1" smtClean="0"/>
              <a:t>필요하</a:t>
            </a:r>
            <a:r>
              <a:rPr lang="en-US" altLang="ko-KR" sz="1600" dirty="0" smtClean="0"/>
              <a:t>	  </a:t>
            </a:r>
            <a:r>
              <a:rPr lang="ko-KR" altLang="en-US" sz="1600" dirty="0" smtClean="0"/>
              <a:t>지만 현실적으로 불가능</a:t>
            </a:r>
            <a:r>
              <a:rPr lang="en-US" altLang="ko-KR" sz="1600" dirty="0" smtClean="0"/>
              <a:t>.</a:t>
            </a:r>
          </a:p>
          <a:p>
            <a:pPr lvl="1">
              <a:buNone/>
            </a:pPr>
            <a:r>
              <a:rPr lang="en-US" altLang="ko-KR" sz="1600" dirty="0" smtClean="0"/>
              <a:t>		- </a:t>
            </a:r>
            <a:r>
              <a:rPr lang="ko-KR" altLang="en-US" sz="1600" dirty="0" smtClean="0"/>
              <a:t>자동화 단위 테스트를 통해 쉽고 빠르게 배치의 기능을 검증하고 변경이 있을 </a:t>
            </a:r>
            <a:r>
              <a:rPr lang="en-US" altLang="ko-KR" sz="1600" dirty="0" smtClean="0"/>
              <a:t>	  </a:t>
            </a:r>
            <a:r>
              <a:rPr lang="ko-KR" altLang="en-US" sz="1600" dirty="0" smtClean="0"/>
              <a:t>경우 단위테스트를 통해 애플리케이션 검증</a:t>
            </a:r>
            <a:r>
              <a:rPr lang="en-US" altLang="ko-KR" sz="1600" dirty="0" smtClean="0"/>
              <a:t>.</a:t>
            </a:r>
            <a:endParaRPr lang="en-US" altLang="ko-KR" sz="1100" dirty="0" smtClean="0"/>
          </a:p>
          <a:p>
            <a:pPr lvl="1">
              <a:buNone/>
            </a:pPr>
            <a:endParaRPr lang="en-US" altLang="ko-KR" sz="2000" dirty="0" smtClean="0"/>
          </a:p>
          <a:p>
            <a:pPr lvl="1"/>
            <a:r>
              <a:rPr lang="ko-KR" altLang="en-US" sz="2000" dirty="0" smtClean="0"/>
              <a:t>운영 시스템의 고도화</a:t>
            </a:r>
            <a:endParaRPr lang="en-US" altLang="ko-KR" sz="2000" dirty="0" smtClean="0"/>
          </a:p>
          <a:p>
            <a:pPr lvl="2">
              <a:buNone/>
            </a:pPr>
            <a:r>
              <a:rPr lang="en-US" altLang="ko-KR" sz="1600" dirty="0" smtClean="0"/>
              <a:t>- </a:t>
            </a:r>
            <a:r>
              <a:rPr lang="ko-KR" altLang="en-US" sz="1600" dirty="0" smtClean="0"/>
              <a:t>기본적으로 모니터링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배치 작업의 실행제어 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스케줄링 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통계 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배치작업의 등록 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경보 의 기능을 갖추고 있어야 한다</a:t>
            </a:r>
            <a:r>
              <a:rPr lang="en-US" altLang="ko-KR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rgbClr val="002060"/>
          </a:solidFill>
        </a:ln>
      </a:spPr>
      <a:bodyPr rtlCol="0" anchor="ctr"/>
      <a:lstStyle>
        <a:defPPr algn="ctr">
          <a:defRPr sz="1000" dirty="0">
            <a:solidFill>
              <a:schemeClr val="accent4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5630</TotalTime>
  <Words>5421</Words>
  <Application>Microsoft Office PowerPoint</Application>
  <PresentationFormat>화면 슬라이드 쇼(4:3)</PresentationFormat>
  <Paragraphs>1293</Paragraphs>
  <Slides>79</Slides>
  <Notes>29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79</vt:i4>
      </vt:variant>
    </vt:vector>
  </HeadingPairs>
  <TitlesOfParts>
    <vt:vector size="80" baseType="lpstr">
      <vt:lpstr>보자기</vt:lpstr>
      <vt:lpstr>Spring Batch</vt:lpstr>
      <vt:lpstr>목 차</vt:lpstr>
      <vt:lpstr>1. 배치</vt:lpstr>
      <vt:lpstr>1. 배치 (Batch)</vt:lpstr>
      <vt:lpstr>1. 배치 (Batch)</vt:lpstr>
      <vt:lpstr>1. 배치 (Batch)</vt:lpstr>
      <vt:lpstr>1. 배치 (Batch)</vt:lpstr>
      <vt:lpstr>1. 배치 (Batch)</vt:lpstr>
      <vt:lpstr>1. 배치 (Batch)</vt:lpstr>
      <vt:lpstr>1. 배치 (Batch)</vt:lpstr>
      <vt:lpstr>2. 스프링 배치</vt:lpstr>
      <vt:lpstr>2.1 스프링 배치 (Spring-Batch)</vt:lpstr>
      <vt:lpstr>2.1 스프링 배치 (Spring-Batch)</vt:lpstr>
      <vt:lpstr>2.1 스프링 배치 (Spring-Batch)</vt:lpstr>
      <vt:lpstr>2.2 Spring Batch 아키텍처</vt:lpstr>
      <vt:lpstr>2.2 Spring Batch 아키텍처</vt:lpstr>
      <vt:lpstr>2.2.1 Run Tier</vt:lpstr>
      <vt:lpstr>2.2.2 Job Tier</vt:lpstr>
      <vt:lpstr>2.2.2 Job Tier (Job)</vt:lpstr>
      <vt:lpstr>2.2.2 Job Tier (Job)</vt:lpstr>
      <vt:lpstr>2.2.2 Job Tier (Job)</vt:lpstr>
      <vt:lpstr>2.2.3 Application Tier</vt:lpstr>
      <vt:lpstr>2.2.3 Application Tier (Step)</vt:lpstr>
      <vt:lpstr>2.2.3 Application Tier (Step)</vt:lpstr>
      <vt:lpstr>2.2.3 Application Tier (ItemReader)</vt:lpstr>
      <vt:lpstr>2.2.3 Application Tier (ItemReader)</vt:lpstr>
      <vt:lpstr>2.2.3 Application Tier (ItemReader)</vt:lpstr>
      <vt:lpstr>2.2.3 Application Tier (ItemReader)</vt:lpstr>
      <vt:lpstr>2.2.3 Application Tier (ItemWriter)</vt:lpstr>
      <vt:lpstr>2.2.3 Application Tier (ItemWriter)</vt:lpstr>
      <vt:lpstr>2.2.3 Application Tier (ItemWriter)</vt:lpstr>
      <vt:lpstr>2.2.3 Application Tier (Data Access)</vt:lpstr>
      <vt:lpstr>3 . Spring Batch 2.0</vt:lpstr>
      <vt:lpstr>3. Spring Batch 2.0</vt:lpstr>
      <vt:lpstr>3. Spring Batch 2.0</vt:lpstr>
      <vt:lpstr>3. Spring Batch 2.0</vt:lpstr>
      <vt:lpstr>4 . 적용 사례</vt:lpstr>
      <vt:lpstr>4-1. ADDR 처리 업무</vt:lpstr>
      <vt:lpstr>4-2. ADDR 처리 Process</vt:lpstr>
      <vt:lpstr>4-3. ADDR 처리 사례 1 ( 접속정보 )</vt:lpstr>
      <vt:lpstr>4-4 ADDR 처리 사례 2 ( Spring-Batch )</vt:lpstr>
      <vt:lpstr>5 . Sample Source</vt:lpstr>
      <vt:lpstr>5. Sample Source</vt:lpstr>
      <vt:lpstr>5. Sample Source(loop flow)</vt:lpstr>
      <vt:lpstr>5. Sample Source(loop flow)</vt:lpstr>
      <vt:lpstr>5. Sample Source(Restart)</vt:lpstr>
      <vt:lpstr>5. Sample Source(Restart)</vt:lpstr>
      <vt:lpstr>5. Sample Source(Retry)</vt:lpstr>
      <vt:lpstr>5. Sample Source(retry)</vt:lpstr>
      <vt:lpstr>5. Sample Source(parallel) 병행처리</vt:lpstr>
      <vt:lpstr>5. Sample Source(parallel) 병행처리</vt:lpstr>
      <vt:lpstr>5. Sample Source(Trade)</vt:lpstr>
      <vt:lpstr>5. Sample Source(Trade)</vt:lpstr>
      <vt:lpstr>5. Sample Source(Trade)</vt:lpstr>
      <vt:lpstr>5. Sample Source(Trade)</vt:lpstr>
      <vt:lpstr>5. Sample Source(Trade)</vt:lpstr>
      <vt:lpstr>5. Sample Source(Trade)</vt:lpstr>
      <vt:lpstr>5. Sample Source(Trade)</vt:lpstr>
      <vt:lpstr>5. Sample Source(Trade)</vt:lpstr>
      <vt:lpstr>5. Sample Source(Trade)</vt:lpstr>
      <vt:lpstr>5. Sample Source(Trade)</vt:lpstr>
      <vt:lpstr>6 . Test Sample</vt:lpstr>
      <vt:lpstr>6. Test Sample(Basic)</vt:lpstr>
      <vt:lpstr>6. Test Sample(Basic)</vt:lpstr>
      <vt:lpstr>6. Test Sample(Basic)</vt:lpstr>
      <vt:lpstr>6. Test Sample(Skip)</vt:lpstr>
      <vt:lpstr>6. Test Sample(Skip)</vt:lpstr>
      <vt:lpstr>6. Test Sample(Skip)</vt:lpstr>
      <vt:lpstr>6. Test Sample(Retry)</vt:lpstr>
      <vt:lpstr>6. Test Sample(Retry)</vt:lpstr>
      <vt:lpstr>6. Test Sample(Retry)</vt:lpstr>
      <vt:lpstr>6. Test Sample(Restart)</vt:lpstr>
      <vt:lpstr>6. Test Sample(Restart)</vt:lpstr>
      <vt:lpstr>6. Test Sample(Restart)</vt:lpstr>
      <vt:lpstr>6. Test Sample(loofJob)</vt:lpstr>
      <vt:lpstr>6. Test Sample(loofJob)</vt:lpstr>
      <vt:lpstr>6. Test Sample(loofJob)</vt:lpstr>
      <vt:lpstr>7 . 향후 계획</vt:lpstr>
      <vt:lpstr>7. 향후 계획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Study 1차 </dc:title>
  <dc:creator>dreambug</dc:creator>
  <cp:lastModifiedBy>MYCOM</cp:lastModifiedBy>
  <cp:revision>533</cp:revision>
  <dcterms:created xsi:type="dcterms:W3CDTF">2010-01-22T02:24:26Z</dcterms:created>
  <dcterms:modified xsi:type="dcterms:W3CDTF">2010-03-22T07:58:04Z</dcterms:modified>
</cp:coreProperties>
</file>